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4"/>
  </p:sldMasterIdLst>
  <p:notesMasterIdLst>
    <p:notesMasterId r:id="rId6"/>
  </p:notesMasterIdLst>
  <p:sldIdLst>
    <p:sldId id="260" r:id="rId5"/>
  </p:sldIdLst>
  <p:sldSz cx="32918400" cy="438912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576" userDrawn="1">
          <p15:clr>
            <a:srgbClr val="A4A3A4"/>
          </p15:clr>
        </p15:guide>
        <p15:guide id="2" pos="20160" userDrawn="1">
          <p15:clr>
            <a:srgbClr val="A4A3A4"/>
          </p15:clr>
        </p15:guide>
        <p15:guide id="3" orient="horz"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16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142134-791D-48EB-9691-4325432F7E4D}" v="2650" dt="2022-03-31T05:56:39.137"/>
    <p1510:client id="{734361CC-FAC3-0A43-BF41-EC9193497E81}" v="62" dt="2022-03-31T03:48:50.774"/>
    <p1510:client id="{780467EC-234F-42EB-8C06-90AD56B7B761}" v="4068" dt="2022-03-31T04:04:09.159"/>
    <p1510:client id="{8ADF7181-C801-42C3-B30F-0F9A253DFDCA}" v="134" dt="2022-03-31T05:55:36.306"/>
    <p1510:client id="{CCA14E04-AFF2-D611-D4F3-CCA0F9B99EFA}" v="35" dt="2022-03-31T01:26:02.852"/>
    <p1510:client id="{E299B2B0-4621-A7FB-DE52-8102748275E5}" v="4" dt="2022-03-31T01:19:26.454"/>
    <p1510:client id="{EFF7CB3E-AB59-5BA4-9B51-04BD30799AB4}" v="8" dt="2022-03-31T01:18:09.3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33" d="100"/>
          <a:sy n="33" d="100"/>
        </p:scale>
        <p:origin x="456" y="-4493"/>
      </p:cViewPr>
      <p:guideLst>
        <p:guide pos="576"/>
        <p:guide pos="20160"/>
        <p:guide orient="horz" pos="1382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CA"/>
              <a:t>cost</a:t>
            </a:r>
            <a:r>
              <a:rPr lang="en-CA" baseline="0"/>
              <a:t> of manual packaging vs robot packaging</a:t>
            </a:r>
            <a:endParaRPr lang="en-CA"/>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v>cost of robots (upfront + electricity)</c:v>
          </c:tx>
          <c:spPr>
            <a:ln w="28575" cap="rnd">
              <a:solidFill>
                <a:schemeClr val="accent1"/>
              </a:solidFill>
              <a:round/>
            </a:ln>
            <a:effectLst/>
          </c:spPr>
          <c:marker>
            <c:symbol val="none"/>
          </c:marker>
          <c:cat>
            <c:numRef>
              <c:f>Sheet1!$A$2:$A$11</c:f>
              <c:numCache>
                <c:formatCode>General</c:formatCode>
                <c:ptCount val="10"/>
                <c:pt idx="0">
                  <c:v>50000</c:v>
                </c:pt>
                <c:pt idx="1">
                  <c:v>100000</c:v>
                </c:pt>
                <c:pt idx="2">
                  <c:v>150000</c:v>
                </c:pt>
                <c:pt idx="3">
                  <c:v>200000</c:v>
                </c:pt>
                <c:pt idx="4">
                  <c:v>250000</c:v>
                </c:pt>
                <c:pt idx="5">
                  <c:v>300000</c:v>
                </c:pt>
                <c:pt idx="6">
                  <c:v>350000</c:v>
                </c:pt>
                <c:pt idx="7">
                  <c:v>400000</c:v>
                </c:pt>
                <c:pt idx="8">
                  <c:v>450000</c:v>
                </c:pt>
                <c:pt idx="9">
                  <c:v>500000</c:v>
                </c:pt>
              </c:numCache>
            </c:numRef>
          </c:cat>
          <c:val>
            <c:numRef>
              <c:f>Sheet1!$G$2:$G$11</c:f>
              <c:numCache>
                <c:formatCode>General</c:formatCode>
                <c:ptCount val="10"/>
                <c:pt idx="0">
                  <c:v>32511.940639269407</c:v>
                </c:pt>
                <c:pt idx="1">
                  <c:v>32523.881278538815</c:v>
                </c:pt>
                <c:pt idx="2">
                  <c:v>32535.821917808218</c:v>
                </c:pt>
                <c:pt idx="3">
                  <c:v>32547.762557077625</c:v>
                </c:pt>
                <c:pt idx="4">
                  <c:v>32559.703196347033</c:v>
                </c:pt>
                <c:pt idx="5">
                  <c:v>65071.643835616436</c:v>
                </c:pt>
                <c:pt idx="6">
                  <c:v>65083.584474885844</c:v>
                </c:pt>
                <c:pt idx="7">
                  <c:v>65095.525114155251</c:v>
                </c:pt>
                <c:pt idx="8">
                  <c:v>65107.465753424658</c:v>
                </c:pt>
                <c:pt idx="9">
                  <c:v>65119.406392694065</c:v>
                </c:pt>
              </c:numCache>
            </c:numRef>
          </c:val>
          <c:smooth val="0"/>
          <c:extLst>
            <c:ext xmlns:c16="http://schemas.microsoft.com/office/drawing/2014/chart" uri="{C3380CC4-5D6E-409C-BE32-E72D297353CC}">
              <c16:uniqueId val="{00000000-EBFC-4A46-AF05-9183AD641AAE}"/>
            </c:ext>
          </c:extLst>
        </c:ser>
        <c:ser>
          <c:idx val="1"/>
          <c:order val="1"/>
          <c:tx>
            <c:v>Cost of labour to package products</c:v>
          </c:tx>
          <c:spPr>
            <a:ln w="28575" cap="rnd">
              <a:solidFill>
                <a:schemeClr val="accent2"/>
              </a:solidFill>
              <a:round/>
            </a:ln>
            <a:effectLst/>
          </c:spPr>
          <c:marker>
            <c:symbol val="none"/>
          </c:marker>
          <c:cat>
            <c:numRef>
              <c:f>Sheet1!$A$2:$A$11</c:f>
              <c:numCache>
                <c:formatCode>General</c:formatCode>
                <c:ptCount val="10"/>
                <c:pt idx="0">
                  <c:v>50000</c:v>
                </c:pt>
                <c:pt idx="1">
                  <c:v>100000</c:v>
                </c:pt>
                <c:pt idx="2">
                  <c:v>150000</c:v>
                </c:pt>
                <c:pt idx="3">
                  <c:v>200000</c:v>
                </c:pt>
                <c:pt idx="4">
                  <c:v>250000</c:v>
                </c:pt>
                <c:pt idx="5">
                  <c:v>300000</c:v>
                </c:pt>
                <c:pt idx="6">
                  <c:v>350000</c:v>
                </c:pt>
                <c:pt idx="7">
                  <c:v>400000</c:v>
                </c:pt>
                <c:pt idx="8">
                  <c:v>450000</c:v>
                </c:pt>
                <c:pt idx="9">
                  <c:v>500000</c:v>
                </c:pt>
              </c:numCache>
            </c:numRef>
          </c:cat>
          <c:val>
            <c:numRef>
              <c:f>Sheet1!$E$2:$E$11</c:f>
              <c:numCache>
                <c:formatCode>General</c:formatCode>
                <c:ptCount val="10"/>
                <c:pt idx="0">
                  <c:v>6250</c:v>
                </c:pt>
                <c:pt idx="1">
                  <c:v>12500</c:v>
                </c:pt>
                <c:pt idx="2">
                  <c:v>18750</c:v>
                </c:pt>
                <c:pt idx="3">
                  <c:v>25000</c:v>
                </c:pt>
                <c:pt idx="4">
                  <c:v>31250.000000000004</c:v>
                </c:pt>
                <c:pt idx="5">
                  <c:v>37500</c:v>
                </c:pt>
                <c:pt idx="6">
                  <c:v>43750</c:v>
                </c:pt>
                <c:pt idx="7">
                  <c:v>50000</c:v>
                </c:pt>
                <c:pt idx="8">
                  <c:v>56250</c:v>
                </c:pt>
                <c:pt idx="9">
                  <c:v>62500.000000000007</c:v>
                </c:pt>
              </c:numCache>
            </c:numRef>
          </c:val>
          <c:smooth val="0"/>
          <c:extLst>
            <c:ext xmlns:c16="http://schemas.microsoft.com/office/drawing/2014/chart" uri="{C3380CC4-5D6E-409C-BE32-E72D297353CC}">
              <c16:uniqueId val="{00000001-EBFC-4A46-AF05-9183AD641AAE}"/>
            </c:ext>
          </c:extLst>
        </c:ser>
        <c:dLbls>
          <c:showLegendKey val="0"/>
          <c:showVal val="0"/>
          <c:showCatName val="0"/>
          <c:showSerName val="0"/>
          <c:showPercent val="0"/>
          <c:showBubbleSize val="0"/>
        </c:dLbls>
        <c:smooth val="0"/>
        <c:axId val="20195408"/>
        <c:axId val="20195824"/>
      </c:lineChart>
      <c:catAx>
        <c:axId val="2019540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CA"/>
                  <a:t># of</a:t>
                </a:r>
                <a:r>
                  <a:rPr lang="en-CA" baseline="0"/>
                  <a:t> products needed to be packaged yearly</a:t>
                </a:r>
                <a:endParaRPr lang="en-CA"/>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195824"/>
        <c:crosses val="autoZero"/>
        <c:auto val="1"/>
        <c:lblAlgn val="ctr"/>
        <c:lblOffset val="100"/>
        <c:noMultiLvlLbl val="0"/>
      </c:catAx>
      <c:valAx>
        <c:axId val="2019582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CA"/>
                  <a:t>Yearly Cost ($CAD)</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1954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7860F3-1675-443B-A32F-D9D7257C4898}" type="datetimeFigureOut">
              <a:rPr lang="en-CA" smtClean="0"/>
              <a:t>2022-03-30</a:t>
            </a:fld>
            <a:endParaRPr lang="en-CA"/>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94B8A1-3073-4770-B1B7-3436AAC93163}" type="slidenum">
              <a:rPr lang="en-CA" smtClean="0"/>
              <a:t>‹#›</a:t>
            </a:fld>
            <a:endParaRPr lang="en-CA"/>
          </a:p>
        </p:txBody>
      </p:sp>
    </p:spTree>
    <p:extLst>
      <p:ext uri="{BB962C8B-B14F-4D97-AF65-F5344CB8AC3E}">
        <p14:creationId xmlns:p14="http://schemas.microsoft.com/office/powerpoint/2010/main" val="311803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D494B8A1-3073-4770-B1B7-3436AAC93163}" type="slidenum">
              <a:rPr lang="en-CA" smtClean="0"/>
              <a:t>1</a:t>
            </a:fld>
            <a:endParaRPr lang="en-CA"/>
          </a:p>
        </p:txBody>
      </p:sp>
    </p:spTree>
    <p:extLst>
      <p:ext uri="{BB962C8B-B14F-4D97-AF65-F5344CB8AC3E}">
        <p14:creationId xmlns:p14="http://schemas.microsoft.com/office/powerpoint/2010/main" val="1044668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C4A5B-9AC5-4789-8896-568FD91D4E38}"/>
              </a:ext>
            </a:extLst>
          </p:cNvPr>
          <p:cNvSpPr>
            <a:spLocks noGrp="1"/>
          </p:cNvSpPr>
          <p:nvPr>
            <p:ph type="ctrTitle"/>
          </p:nvPr>
        </p:nvSpPr>
        <p:spPr>
          <a:xfrm>
            <a:off x="4114800" y="7183123"/>
            <a:ext cx="24688800" cy="15280640"/>
          </a:xfrm>
        </p:spPr>
        <p:txBody>
          <a:bodyPr anchor="b"/>
          <a:lstStyle>
            <a:lvl1pPr algn="ctr">
              <a:defRPr sz="16200"/>
            </a:lvl1pPr>
          </a:lstStyle>
          <a:p>
            <a:r>
              <a:rPr lang="en-US"/>
              <a:t>Click to edit Master title style</a:t>
            </a:r>
            <a:endParaRPr lang="en-CA"/>
          </a:p>
        </p:txBody>
      </p:sp>
      <p:sp>
        <p:nvSpPr>
          <p:cNvPr id="3" name="Subtitle 2">
            <a:extLst>
              <a:ext uri="{FF2B5EF4-FFF2-40B4-BE49-F238E27FC236}">
                <a16:creationId xmlns:a16="http://schemas.microsoft.com/office/drawing/2014/main" id="{3FC99277-9DF4-4052-BB82-4C455978AE0A}"/>
              </a:ext>
            </a:extLst>
          </p:cNvPr>
          <p:cNvSpPr>
            <a:spLocks noGrp="1"/>
          </p:cNvSpPr>
          <p:nvPr>
            <p:ph type="subTitle" idx="1"/>
          </p:nvPr>
        </p:nvSpPr>
        <p:spPr>
          <a:xfrm>
            <a:off x="4114800" y="23053043"/>
            <a:ext cx="24688800" cy="10596877"/>
          </a:xfrm>
        </p:spPr>
        <p:txBody>
          <a:bodyPr/>
          <a:lstStyle>
            <a:lvl1pPr marL="0" indent="0" algn="ctr">
              <a:buNone/>
              <a:defRPr sz="6480"/>
            </a:lvl1pPr>
            <a:lvl2pPr marL="1234440" indent="0" algn="ctr">
              <a:buNone/>
              <a:defRPr sz="5400"/>
            </a:lvl2pPr>
            <a:lvl3pPr marL="2468880" indent="0" algn="ctr">
              <a:buNone/>
              <a:defRPr sz="4860"/>
            </a:lvl3pPr>
            <a:lvl4pPr marL="3703320" indent="0" algn="ctr">
              <a:buNone/>
              <a:defRPr sz="4320"/>
            </a:lvl4pPr>
            <a:lvl5pPr marL="4937760" indent="0" algn="ctr">
              <a:buNone/>
              <a:defRPr sz="4320"/>
            </a:lvl5pPr>
            <a:lvl6pPr marL="6172200" indent="0" algn="ctr">
              <a:buNone/>
              <a:defRPr sz="4320"/>
            </a:lvl6pPr>
            <a:lvl7pPr marL="7406640" indent="0" algn="ctr">
              <a:buNone/>
              <a:defRPr sz="4320"/>
            </a:lvl7pPr>
            <a:lvl8pPr marL="8641080" indent="0" algn="ctr">
              <a:buNone/>
              <a:defRPr sz="4320"/>
            </a:lvl8pPr>
            <a:lvl9pPr marL="9875520" indent="0" algn="ctr">
              <a:buNone/>
              <a:defRPr sz="432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9F28D296-05AF-4417-83E0-7A63030E77AB}"/>
              </a:ext>
            </a:extLst>
          </p:cNvPr>
          <p:cNvSpPr>
            <a:spLocks noGrp="1"/>
          </p:cNvSpPr>
          <p:nvPr>
            <p:ph type="dt" sz="half" idx="10"/>
          </p:nvPr>
        </p:nvSpPr>
        <p:spPr/>
        <p:txBody>
          <a:bodyPr/>
          <a:lstStyle/>
          <a:p>
            <a:fld id="{B61BEF0D-F0BB-DE4B-95CE-6DB70DBA9567}" type="datetimeFigureOut">
              <a:rPr lang="en-US" smtClean="0"/>
              <a:pPr/>
              <a:t>3/30/2022</a:t>
            </a:fld>
            <a:endParaRPr lang="en-US"/>
          </a:p>
        </p:txBody>
      </p:sp>
      <p:sp>
        <p:nvSpPr>
          <p:cNvPr id="5" name="Footer Placeholder 4">
            <a:extLst>
              <a:ext uri="{FF2B5EF4-FFF2-40B4-BE49-F238E27FC236}">
                <a16:creationId xmlns:a16="http://schemas.microsoft.com/office/drawing/2014/main" id="{9AABF176-F145-4703-9B64-75FC4D5C1F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5A2046-2995-48CB-98BE-5DA3424C156F}"/>
              </a:ext>
            </a:extLst>
          </p:cNvPr>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4601085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B5918-229C-4E1D-9C1C-7DDE9F0F54B2}"/>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516981A-0CA7-4FBC-9D0F-5C48E4DC9E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B274742-6DFF-4F72-9413-ECFE794887FB}"/>
              </a:ext>
            </a:extLst>
          </p:cNvPr>
          <p:cNvSpPr>
            <a:spLocks noGrp="1"/>
          </p:cNvSpPr>
          <p:nvPr>
            <p:ph type="dt" sz="half" idx="10"/>
          </p:nvPr>
        </p:nvSpPr>
        <p:spPr/>
        <p:txBody>
          <a:bodyPr/>
          <a:lstStyle/>
          <a:p>
            <a:fld id="{B61BEF0D-F0BB-DE4B-95CE-6DB70DBA9567}" type="datetimeFigureOut">
              <a:rPr lang="en-US" smtClean="0"/>
              <a:pPr/>
              <a:t>3/30/2022</a:t>
            </a:fld>
            <a:endParaRPr lang="en-US"/>
          </a:p>
        </p:txBody>
      </p:sp>
      <p:sp>
        <p:nvSpPr>
          <p:cNvPr id="5" name="Footer Placeholder 4">
            <a:extLst>
              <a:ext uri="{FF2B5EF4-FFF2-40B4-BE49-F238E27FC236}">
                <a16:creationId xmlns:a16="http://schemas.microsoft.com/office/drawing/2014/main" id="{D21E2505-6929-45B8-9365-D201A23D5E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384C13-9405-4FD2-B3C4-1390FD47AE1D}"/>
              </a:ext>
            </a:extLst>
          </p:cNvPr>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589806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90F7AC-758E-4E23-968E-ED64D7B2B498}"/>
              </a:ext>
            </a:extLst>
          </p:cNvPr>
          <p:cNvSpPr>
            <a:spLocks noGrp="1"/>
          </p:cNvSpPr>
          <p:nvPr>
            <p:ph type="title" orient="vert"/>
          </p:nvPr>
        </p:nvSpPr>
        <p:spPr>
          <a:xfrm>
            <a:off x="23557230" y="2336800"/>
            <a:ext cx="7098030" cy="37195763"/>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C76C0FA9-BDC6-42F3-AE84-C51F5BE4651D}"/>
              </a:ext>
            </a:extLst>
          </p:cNvPr>
          <p:cNvSpPr>
            <a:spLocks noGrp="1"/>
          </p:cNvSpPr>
          <p:nvPr>
            <p:ph type="body" orient="vert" idx="1"/>
          </p:nvPr>
        </p:nvSpPr>
        <p:spPr>
          <a:xfrm>
            <a:off x="2263140"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71606A3-FD8E-4AEC-B340-C89268626219}"/>
              </a:ext>
            </a:extLst>
          </p:cNvPr>
          <p:cNvSpPr>
            <a:spLocks noGrp="1"/>
          </p:cNvSpPr>
          <p:nvPr>
            <p:ph type="dt" sz="half" idx="10"/>
          </p:nvPr>
        </p:nvSpPr>
        <p:spPr/>
        <p:txBody>
          <a:bodyPr/>
          <a:lstStyle/>
          <a:p>
            <a:fld id="{B61BEF0D-F0BB-DE4B-95CE-6DB70DBA9567}" type="datetimeFigureOut">
              <a:rPr lang="en-US" smtClean="0"/>
              <a:pPr/>
              <a:t>3/30/2022</a:t>
            </a:fld>
            <a:endParaRPr lang="en-US"/>
          </a:p>
        </p:txBody>
      </p:sp>
      <p:sp>
        <p:nvSpPr>
          <p:cNvPr id="5" name="Footer Placeholder 4">
            <a:extLst>
              <a:ext uri="{FF2B5EF4-FFF2-40B4-BE49-F238E27FC236}">
                <a16:creationId xmlns:a16="http://schemas.microsoft.com/office/drawing/2014/main" id="{D982D5FC-832D-403A-8746-A0FF2845BD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498666-30CC-47BE-B6D8-3CEAE343437A}"/>
              </a:ext>
            </a:extLst>
          </p:cNvPr>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180681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F4653-8B31-46B5-BDDD-6A0FBBA5C41C}"/>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CD32A13-0CF0-4083-BC4C-30248F1B04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77EFAE8-2BC4-4741-9B24-F55E67118F70}"/>
              </a:ext>
            </a:extLst>
          </p:cNvPr>
          <p:cNvSpPr>
            <a:spLocks noGrp="1"/>
          </p:cNvSpPr>
          <p:nvPr>
            <p:ph type="dt" sz="half" idx="10"/>
          </p:nvPr>
        </p:nvSpPr>
        <p:spPr/>
        <p:txBody>
          <a:bodyPr/>
          <a:lstStyle/>
          <a:p>
            <a:fld id="{B61BEF0D-F0BB-DE4B-95CE-6DB70DBA9567}" type="datetimeFigureOut">
              <a:rPr lang="en-US" smtClean="0"/>
              <a:pPr/>
              <a:t>3/30/2022</a:t>
            </a:fld>
            <a:endParaRPr lang="en-US"/>
          </a:p>
        </p:txBody>
      </p:sp>
      <p:sp>
        <p:nvSpPr>
          <p:cNvPr id="5" name="Footer Placeholder 4">
            <a:extLst>
              <a:ext uri="{FF2B5EF4-FFF2-40B4-BE49-F238E27FC236}">
                <a16:creationId xmlns:a16="http://schemas.microsoft.com/office/drawing/2014/main" id="{6259F552-4F55-4D5F-9076-4166127D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E9BCA0-91E4-4967-B7E3-6369C9EA9DB3}"/>
              </a:ext>
            </a:extLst>
          </p:cNvPr>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2078168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64572-5A8A-4056-8333-F29F3018C224}"/>
              </a:ext>
            </a:extLst>
          </p:cNvPr>
          <p:cNvSpPr>
            <a:spLocks noGrp="1"/>
          </p:cNvSpPr>
          <p:nvPr>
            <p:ph type="title"/>
          </p:nvPr>
        </p:nvSpPr>
        <p:spPr>
          <a:xfrm>
            <a:off x="2245995" y="10942326"/>
            <a:ext cx="28392120" cy="18257517"/>
          </a:xfrm>
        </p:spPr>
        <p:txBody>
          <a:bodyPr anchor="b"/>
          <a:lstStyle>
            <a:lvl1pPr>
              <a:defRPr sz="162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6D3F018E-146D-4EF8-B47A-D2FA8B421798}"/>
              </a:ext>
            </a:extLst>
          </p:cNvPr>
          <p:cNvSpPr>
            <a:spLocks noGrp="1"/>
          </p:cNvSpPr>
          <p:nvPr>
            <p:ph type="body" idx="1"/>
          </p:nvPr>
        </p:nvSpPr>
        <p:spPr>
          <a:xfrm>
            <a:off x="2245995" y="29372566"/>
            <a:ext cx="28392120" cy="9601197"/>
          </a:xfrm>
        </p:spPr>
        <p:txBody>
          <a:bodyPr/>
          <a:lstStyle>
            <a:lvl1pPr marL="0" indent="0">
              <a:buNone/>
              <a:defRPr sz="6480">
                <a:solidFill>
                  <a:schemeClr val="tx1">
                    <a:tint val="75000"/>
                  </a:schemeClr>
                </a:solidFill>
              </a:defRPr>
            </a:lvl1pPr>
            <a:lvl2pPr marL="1234440" indent="0">
              <a:buNone/>
              <a:defRPr sz="5400">
                <a:solidFill>
                  <a:schemeClr val="tx1">
                    <a:tint val="75000"/>
                  </a:schemeClr>
                </a:solidFill>
              </a:defRPr>
            </a:lvl2pPr>
            <a:lvl3pPr marL="2468880" indent="0">
              <a:buNone/>
              <a:defRPr sz="4860">
                <a:solidFill>
                  <a:schemeClr val="tx1">
                    <a:tint val="75000"/>
                  </a:schemeClr>
                </a:solidFill>
              </a:defRPr>
            </a:lvl3pPr>
            <a:lvl4pPr marL="3703320" indent="0">
              <a:buNone/>
              <a:defRPr sz="4320">
                <a:solidFill>
                  <a:schemeClr val="tx1">
                    <a:tint val="75000"/>
                  </a:schemeClr>
                </a:solidFill>
              </a:defRPr>
            </a:lvl4pPr>
            <a:lvl5pPr marL="4937760" indent="0">
              <a:buNone/>
              <a:defRPr sz="4320">
                <a:solidFill>
                  <a:schemeClr val="tx1">
                    <a:tint val="75000"/>
                  </a:schemeClr>
                </a:solidFill>
              </a:defRPr>
            </a:lvl5pPr>
            <a:lvl6pPr marL="6172200" indent="0">
              <a:buNone/>
              <a:defRPr sz="4320">
                <a:solidFill>
                  <a:schemeClr val="tx1">
                    <a:tint val="75000"/>
                  </a:schemeClr>
                </a:solidFill>
              </a:defRPr>
            </a:lvl6pPr>
            <a:lvl7pPr marL="7406640" indent="0">
              <a:buNone/>
              <a:defRPr sz="4320">
                <a:solidFill>
                  <a:schemeClr val="tx1">
                    <a:tint val="75000"/>
                  </a:schemeClr>
                </a:solidFill>
              </a:defRPr>
            </a:lvl7pPr>
            <a:lvl8pPr marL="8641080" indent="0">
              <a:buNone/>
              <a:defRPr sz="4320">
                <a:solidFill>
                  <a:schemeClr val="tx1">
                    <a:tint val="75000"/>
                  </a:schemeClr>
                </a:solidFill>
              </a:defRPr>
            </a:lvl8pPr>
            <a:lvl9pPr marL="9875520" indent="0">
              <a:buNone/>
              <a:defRPr sz="43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339EB18-B72D-4910-BF8A-0C045751A5F8}"/>
              </a:ext>
            </a:extLst>
          </p:cNvPr>
          <p:cNvSpPr>
            <a:spLocks noGrp="1"/>
          </p:cNvSpPr>
          <p:nvPr>
            <p:ph type="dt" sz="half" idx="10"/>
          </p:nvPr>
        </p:nvSpPr>
        <p:spPr/>
        <p:txBody>
          <a:bodyPr/>
          <a:lstStyle/>
          <a:p>
            <a:fld id="{B61BEF0D-F0BB-DE4B-95CE-6DB70DBA9567}" type="datetimeFigureOut">
              <a:rPr lang="en-US" smtClean="0"/>
              <a:pPr/>
              <a:t>3/30/2022</a:t>
            </a:fld>
            <a:endParaRPr lang="en-US"/>
          </a:p>
        </p:txBody>
      </p:sp>
      <p:sp>
        <p:nvSpPr>
          <p:cNvPr id="5" name="Footer Placeholder 4">
            <a:extLst>
              <a:ext uri="{FF2B5EF4-FFF2-40B4-BE49-F238E27FC236}">
                <a16:creationId xmlns:a16="http://schemas.microsoft.com/office/drawing/2014/main" id="{0FDE7D10-D554-4713-94C3-82BBEC2547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397FB0-2902-43ED-8C7D-1211911F1493}"/>
              </a:ext>
            </a:extLst>
          </p:cNvPr>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26054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0D58D-3F44-4F01-B496-F1C0DC9C57C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ADBCE57-18A9-4392-A1D6-CD4948EA028A}"/>
              </a:ext>
            </a:extLst>
          </p:cNvPr>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49198EBA-3072-4686-A82F-8E5660F4700C}"/>
              </a:ext>
            </a:extLst>
          </p:cNvPr>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DED32276-AF48-48E3-8CCA-F98B80E01336}"/>
              </a:ext>
            </a:extLst>
          </p:cNvPr>
          <p:cNvSpPr>
            <a:spLocks noGrp="1"/>
          </p:cNvSpPr>
          <p:nvPr>
            <p:ph type="dt" sz="half" idx="10"/>
          </p:nvPr>
        </p:nvSpPr>
        <p:spPr/>
        <p:txBody>
          <a:bodyPr/>
          <a:lstStyle/>
          <a:p>
            <a:fld id="{B61BEF0D-F0BB-DE4B-95CE-6DB70DBA9567}" type="datetimeFigureOut">
              <a:rPr lang="en-US" smtClean="0"/>
              <a:pPr/>
              <a:t>3/30/2022</a:t>
            </a:fld>
            <a:endParaRPr lang="en-US"/>
          </a:p>
        </p:txBody>
      </p:sp>
      <p:sp>
        <p:nvSpPr>
          <p:cNvPr id="6" name="Footer Placeholder 5">
            <a:extLst>
              <a:ext uri="{FF2B5EF4-FFF2-40B4-BE49-F238E27FC236}">
                <a16:creationId xmlns:a16="http://schemas.microsoft.com/office/drawing/2014/main" id="{232BD86E-3E36-4E08-B38C-268BAC9295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F773C0-5A2F-4CB5-9528-AEB372118018}"/>
              </a:ext>
            </a:extLst>
          </p:cNvPr>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386777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72D2A-D53E-4A83-8716-B8781E0A8F57}"/>
              </a:ext>
            </a:extLst>
          </p:cNvPr>
          <p:cNvSpPr>
            <a:spLocks noGrp="1"/>
          </p:cNvSpPr>
          <p:nvPr>
            <p:ph type="title"/>
          </p:nvPr>
        </p:nvSpPr>
        <p:spPr>
          <a:xfrm>
            <a:off x="2267428" y="2336803"/>
            <a:ext cx="28392120" cy="848360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7AC6B19-C158-477C-9EBB-35BEE05CB8EA}"/>
              </a:ext>
            </a:extLst>
          </p:cNvPr>
          <p:cNvSpPr>
            <a:spLocks noGrp="1"/>
          </p:cNvSpPr>
          <p:nvPr>
            <p:ph type="body" idx="1"/>
          </p:nvPr>
        </p:nvSpPr>
        <p:spPr>
          <a:xfrm>
            <a:off x="2267429" y="10759443"/>
            <a:ext cx="13926025" cy="5273037"/>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4" name="Content Placeholder 3">
            <a:extLst>
              <a:ext uri="{FF2B5EF4-FFF2-40B4-BE49-F238E27FC236}">
                <a16:creationId xmlns:a16="http://schemas.microsoft.com/office/drawing/2014/main" id="{17386153-1CC9-4B7E-B588-1D8284894F5D}"/>
              </a:ext>
            </a:extLst>
          </p:cNvPr>
          <p:cNvSpPr>
            <a:spLocks noGrp="1"/>
          </p:cNvSpPr>
          <p:nvPr>
            <p:ph sz="half" idx="2"/>
          </p:nvPr>
        </p:nvSpPr>
        <p:spPr>
          <a:xfrm>
            <a:off x="2267429" y="16032480"/>
            <a:ext cx="13926025"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B27FB4BA-4263-4839-9BF5-0D64843125BE}"/>
              </a:ext>
            </a:extLst>
          </p:cNvPr>
          <p:cNvSpPr>
            <a:spLocks noGrp="1"/>
          </p:cNvSpPr>
          <p:nvPr>
            <p:ph type="body" sz="quarter" idx="3"/>
          </p:nvPr>
        </p:nvSpPr>
        <p:spPr>
          <a:xfrm>
            <a:off x="16664940" y="10759443"/>
            <a:ext cx="13994608" cy="5273037"/>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6" name="Content Placeholder 5">
            <a:extLst>
              <a:ext uri="{FF2B5EF4-FFF2-40B4-BE49-F238E27FC236}">
                <a16:creationId xmlns:a16="http://schemas.microsoft.com/office/drawing/2014/main" id="{7C1A2024-7A4B-4CF4-8D31-FC77674730A6}"/>
              </a:ext>
            </a:extLst>
          </p:cNvPr>
          <p:cNvSpPr>
            <a:spLocks noGrp="1"/>
          </p:cNvSpPr>
          <p:nvPr>
            <p:ph sz="quarter" idx="4"/>
          </p:nvPr>
        </p:nvSpPr>
        <p:spPr>
          <a:xfrm>
            <a:off x="16664940"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9723C48A-1102-4DD2-A521-6079BB5C70D0}"/>
              </a:ext>
            </a:extLst>
          </p:cNvPr>
          <p:cNvSpPr>
            <a:spLocks noGrp="1"/>
          </p:cNvSpPr>
          <p:nvPr>
            <p:ph type="dt" sz="half" idx="10"/>
          </p:nvPr>
        </p:nvSpPr>
        <p:spPr/>
        <p:txBody>
          <a:bodyPr/>
          <a:lstStyle/>
          <a:p>
            <a:fld id="{B61BEF0D-F0BB-DE4B-95CE-6DB70DBA9567}" type="datetimeFigureOut">
              <a:rPr lang="en-US" smtClean="0"/>
              <a:pPr/>
              <a:t>3/30/2022</a:t>
            </a:fld>
            <a:endParaRPr lang="en-US"/>
          </a:p>
        </p:txBody>
      </p:sp>
      <p:sp>
        <p:nvSpPr>
          <p:cNvPr id="8" name="Footer Placeholder 7">
            <a:extLst>
              <a:ext uri="{FF2B5EF4-FFF2-40B4-BE49-F238E27FC236}">
                <a16:creationId xmlns:a16="http://schemas.microsoft.com/office/drawing/2014/main" id="{23B88D72-1320-441F-9F69-373E1D03C2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FD7F07F-63E9-4A80-B90A-8B73F55B257A}"/>
              </a:ext>
            </a:extLst>
          </p:cNvPr>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796312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F35D0-EA59-487C-9ABF-8A6006225EAF}"/>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8B412BE8-F113-4070-8958-E1C46AAB4D51}"/>
              </a:ext>
            </a:extLst>
          </p:cNvPr>
          <p:cNvSpPr>
            <a:spLocks noGrp="1"/>
          </p:cNvSpPr>
          <p:nvPr>
            <p:ph type="dt" sz="half" idx="10"/>
          </p:nvPr>
        </p:nvSpPr>
        <p:spPr/>
        <p:txBody>
          <a:bodyPr/>
          <a:lstStyle/>
          <a:p>
            <a:fld id="{B61BEF0D-F0BB-DE4B-95CE-6DB70DBA9567}" type="datetimeFigureOut">
              <a:rPr lang="en-US" smtClean="0"/>
              <a:pPr/>
              <a:t>3/30/2022</a:t>
            </a:fld>
            <a:endParaRPr lang="en-US"/>
          </a:p>
        </p:txBody>
      </p:sp>
      <p:sp>
        <p:nvSpPr>
          <p:cNvPr id="4" name="Footer Placeholder 3">
            <a:extLst>
              <a:ext uri="{FF2B5EF4-FFF2-40B4-BE49-F238E27FC236}">
                <a16:creationId xmlns:a16="http://schemas.microsoft.com/office/drawing/2014/main" id="{AB15B240-95C0-4149-AA92-28E0411A5D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1C7925-2894-4FA4-BA75-C5167B73A549}"/>
              </a:ext>
            </a:extLst>
          </p:cNvPr>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764871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6BA03D-90FF-48E0-BEAE-C3D5270229EE}"/>
              </a:ext>
            </a:extLst>
          </p:cNvPr>
          <p:cNvSpPr>
            <a:spLocks noGrp="1"/>
          </p:cNvSpPr>
          <p:nvPr>
            <p:ph type="dt" sz="half" idx="10"/>
          </p:nvPr>
        </p:nvSpPr>
        <p:spPr/>
        <p:txBody>
          <a:bodyPr/>
          <a:lstStyle/>
          <a:p>
            <a:fld id="{B61BEF0D-F0BB-DE4B-95CE-6DB70DBA9567}" type="datetimeFigureOut">
              <a:rPr lang="en-US" smtClean="0"/>
              <a:pPr/>
              <a:t>3/30/2022</a:t>
            </a:fld>
            <a:endParaRPr lang="en-US"/>
          </a:p>
        </p:txBody>
      </p:sp>
      <p:sp>
        <p:nvSpPr>
          <p:cNvPr id="3" name="Footer Placeholder 2">
            <a:extLst>
              <a:ext uri="{FF2B5EF4-FFF2-40B4-BE49-F238E27FC236}">
                <a16:creationId xmlns:a16="http://schemas.microsoft.com/office/drawing/2014/main" id="{E5840416-F5FC-45DA-871C-9700C6C1AB7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6B2E6F0-5B26-484A-BFE1-96892A20DFC9}"/>
              </a:ext>
            </a:extLst>
          </p:cNvPr>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9849765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CA558-98EC-4DF5-9F6F-49F226504837}"/>
              </a:ext>
            </a:extLst>
          </p:cNvPr>
          <p:cNvSpPr>
            <a:spLocks noGrp="1"/>
          </p:cNvSpPr>
          <p:nvPr>
            <p:ph type="title"/>
          </p:nvPr>
        </p:nvSpPr>
        <p:spPr>
          <a:xfrm>
            <a:off x="2267429" y="2926080"/>
            <a:ext cx="10617040" cy="10241280"/>
          </a:xfrm>
        </p:spPr>
        <p:txBody>
          <a:bodyPr anchor="b"/>
          <a:lstStyle>
            <a:lvl1pPr>
              <a:defRPr sz="864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1B3E9F55-97B6-4F19-A026-D2F6E1BEDFE4}"/>
              </a:ext>
            </a:extLst>
          </p:cNvPr>
          <p:cNvSpPr>
            <a:spLocks noGrp="1"/>
          </p:cNvSpPr>
          <p:nvPr>
            <p:ph idx="1"/>
          </p:nvPr>
        </p:nvSpPr>
        <p:spPr>
          <a:xfrm>
            <a:off x="13994608" y="6319523"/>
            <a:ext cx="16664940" cy="31191200"/>
          </a:xfrm>
        </p:spPr>
        <p:txBody>
          <a:bodyPr/>
          <a:lstStyle>
            <a:lvl1pPr>
              <a:defRPr sz="8640"/>
            </a:lvl1pPr>
            <a:lvl2pPr>
              <a:defRPr sz="7560"/>
            </a:lvl2pPr>
            <a:lvl3pPr>
              <a:defRPr sz="6480"/>
            </a:lvl3pPr>
            <a:lvl4pPr>
              <a:defRPr sz="5400"/>
            </a:lvl4pPr>
            <a:lvl5pPr>
              <a:defRPr sz="5400"/>
            </a:lvl5pPr>
            <a:lvl6pPr>
              <a:defRPr sz="5400"/>
            </a:lvl6pPr>
            <a:lvl7pPr>
              <a:defRPr sz="5400"/>
            </a:lvl7pPr>
            <a:lvl8pPr>
              <a:defRPr sz="5400"/>
            </a:lvl8pPr>
            <a:lvl9pPr>
              <a:defRPr sz="5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0F513AD8-DE17-4ED4-8BF6-52C2A7BF2392}"/>
              </a:ext>
            </a:extLst>
          </p:cNvPr>
          <p:cNvSpPr>
            <a:spLocks noGrp="1"/>
          </p:cNvSpPr>
          <p:nvPr>
            <p:ph type="body" sz="half" idx="2"/>
          </p:nvPr>
        </p:nvSpPr>
        <p:spPr>
          <a:xfrm>
            <a:off x="2267429" y="13167360"/>
            <a:ext cx="10617040" cy="24394163"/>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53C07858-A0A4-456C-943A-CED2134F0476}"/>
              </a:ext>
            </a:extLst>
          </p:cNvPr>
          <p:cNvSpPr>
            <a:spLocks noGrp="1"/>
          </p:cNvSpPr>
          <p:nvPr>
            <p:ph type="dt" sz="half" idx="10"/>
          </p:nvPr>
        </p:nvSpPr>
        <p:spPr/>
        <p:txBody>
          <a:bodyPr/>
          <a:lstStyle/>
          <a:p>
            <a:fld id="{B61BEF0D-F0BB-DE4B-95CE-6DB70DBA9567}" type="datetimeFigureOut">
              <a:rPr lang="en-US" smtClean="0"/>
              <a:pPr/>
              <a:t>3/30/2022</a:t>
            </a:fld>
            <a:endParaRPr lang="en-US"/>
          </a:p>
        </p:txBody>
      </p:sp>
      <p:sp>
        <p:nvSpPr>
          <p:cNvPr id="6" name="Footer Placeholder 5">
            <a:extLst>
              <a:ext uri="{FF2B5EF4-FFF2-40B4-BE49-F238E27FC236}">
                <a16:creationId xmlns:a16="http://schemas.microsoft.com/office/drawing/2014/main" id="{46DC9617-80E8-4F3C-BD67-E9980B9383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FFA57F-BB9D-43F5-B812-6F731682E4E5}"/>
              </a:ext>
            </a:extLst>
          </p:cNvPr>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304520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4747F-C55B-4BE8-8E85-059262627296}"/>
              </a:ext>
            </a:extLst>
          </p:cNvPr>
          <p:cNvSpPr>
            <a:spLocks noGrp="1"/>
          </p:cNvSpPr>
          <p:nvPr>
            <p:ph type="title"/>
          </p:nvPr>
        </p:nvSpPr>
        <p:spPr>
          <a:xfrm>
            <a:off x="2267429" y="2926080"/>
            <a:ext cx="10617040" cy="10241280"/>
          </a:xfrm>
        </p:spPr>
        <p:txBody>
          <a:bodyPr anchor="b"/>
          <a:lstStyle>
            <a:lvl1pPr>
              <a:defRPr sz="864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789D8EEE-B306-4847-90AD-332400BA885F}"/>
              </a:ext>
            </a:extLst>
          </p:cNvPr>
          <p:cNvSpPr>
            <a:spLocks noGrp="1"/>
          </p:cNvSpPr>
          <p:nvPr>
            <p:ph type="pic" idx="1"/>
          </p:nvPr>
        </p:nvSpPr>
        <p:spPr>
          <a:xfrm>
            <a:off x="13994608" y="6319523"/>
            <a:ext cx="16664940" cy="31191200"/>
          </a:xfrm>
        </p:spPr>
        <p:txBody>
          <a:bodyPr/>
          <a:lstStyle>
            <a:lvl1pPr marL="0" indent="0">
              <a:buNone/>
              <a:defRPr sz="8640"/>
            </a:lvl1pPr>
            <a:lvl2pPr marL="1234440" indent="0">
              <a:buNone/>
              <a:defRPr sz="7560"/>
            </a:lvl2pPr>
            <a:lvl3pPr marL="2468880" indent="0">
              <a:buNone/>
              <a:defRPr sz="6480"/>
            </a:lvl3pPr>
            <a:lvl4pPr marL="3703320" indent="0">
              <a:buNone/>
              <a:defRPr sz="5400"/>
            </a:lvl4pPr>
            <a:lvl5pPr marL="4937760" indent="0">
              <a:buNone/>
              <a:defRPr sz="5400"/>
            </a:lvl5pPr>
            <a:lvl6pPr marL="6172200" indent="0">
              <a:buNone/>
              <a:defRPr sz="5400"/>
            </a:lvl6pPr>
            <a:lvl7pPr marL="7406640" indent="0">
              <a:buNone/>
              <a:defRPr sz="5400"/>
            </a:lvl7pPr>
            <a:lvl8pPr marL="8641080" indent="0">
              <a:buNone/>
              <a:defRPr sz="5400"/>
            </a:lvl8pPr>
            <a:lvl9pPr marL="9875520" indent="0">
              <a:buNone/>
              <a:defRPr sz="5400"/>
            </a:lvl9pPr>
          </a:lstStyle>
          <a:p>
            <a:endParaRPr lang="en-CA"/>
          </a:p>
        </p:txBody>
      </p:sp>
      <p:sp>
        <p:nvSpPr>
          <p:cNvPr id="4" name="Text Placeholder 3">
            <a:extLst>
              <a:ext uri="{FF2B5EF4-FFF2-40B4-BE49-F238E27FC236}">
                <a16:creationId xmlns:a16="http://schemas.microsoft.com/office/drawing/2014/main" id="{07D270C6-9EAE-4847-BC7E-F1100F7AEB7F}"/>
              </a:ext>
            </a:extLst>
          </p:cNvPr>
          <p:cNvSpPr>
            <a:spLocks noGrp="1"/>
          </p:cNvSpPr>
          <p:nvPr>
            <p:ph type="body" sz="half" idx="2"/>
          </p:nvPr>
        </p:nvSpPr>
        <p:spPr>
          <a:xfrm>
            <a:off x="2267429" y="13167360"/>
            <a:ext cx="10617040" cy="24394163"/>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38FE1970-A238-4725-A701-20109E1E383A}"/>
              </a:ext>
            </a:extLst>
          </p:cNvPr>
          <p:cNvSpPr>
            <a:spLocks noGrp="1"/>
          </p:cNvSpPr>
          <p:nvPr>
            <p:ph type="dt" sz="half" idx="10"/>
          </p:nvPr>
        </p:nvSpPr>
        <p:spPr/>
        <p:txBody>
          <a:bodyPr/>
          <a:lstStyle/>
          <a:p>
            <a:fld id="{B61BEF0D-F0BB-DE4B-95CE-6DB70DBA9567}" type="datetimeFigureOut">
              <a:rPr lang="en-US" smtClean="0"/>
              <a:pPr/>
              <a:t>3/30/2022</a:t>
            </a:fld>
            <a:endParaRPr lang="en-US"/>
          </a:p>
        </p:txBody>
      </p:sp>
      <p:sp>
        <p:nvSpPr>
          <p:cNvPr id="6" name="Footer Placeholder 5">
            <a:extLst>
              <a:ext uri="{FF2B5EF4-FFF2-40B4-BE49-F238E27FC236}">
                <a16:creationId xmlns:a16="http://schemas.microsoft.com/office/drawing/2014/main" id="{29A37C34-9D88-4453-9F5C-6819DCD8A0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71303E-EAEB-4F7D-A2F1-B622CE3C3FE0}"/>
              </a:ext>
            </a:extLst>
          </p:cNvPr>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038396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CF505F-E382-49D2-B055-805A43AC3767}"/>
              </a:ext>
            </a:extLst>
          </p:cNvPr>
          <p:cNvSpPr>
            <a:spLocks noGrp="1"/>
          </p:cNvSpPr>
          <p:nvPr>
            <p:ph type="title"/>
          </p:nvPr>
        </p:nvSpPr>
        <p:spPr>
          <a:xfrm>
            <a:off x="2263140" y="2336803"/>
            <a:ext cx="28392120" cy="848360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4108F13-DF2E-463B-BB41-8CC9C7C85EEE}"/>
              </a:ext>
            </a:extLst>
          </p:cNvPr>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A061CE8-C22E-42F5-8FBD-24A7858ECB10}"/>
              </a:ext>
            </a:extLst>
          </p:cNvPr>
          <p:cNvSpPr>
            <a:spLocks noGrp="1"/>
          </p:cNvSpPr>
          <p:nvPr>
            <p:ph type="dt" sz="half" idx="2"/>
          </p:nvPr>
        </p:nvSpPr>
        <p:spPr>
          <a:xfrm>
            <a:off x="2263140" y="40680643"/>
            <a:ext cx="7406640" cy="2336800"/>
          </a:xfrm>
          <a:prstGeom prst="rect">
            <a:avLst/>
          </a:prstGeom>
        </p:spPr>
        <p:txBody>
          <a:bodyPr vert="horz" lIns="91440" tIns="45720" rIns="91440" bIns="45720" rtlCol="0" anchor="ctr"/>
          <a:lstStyle>
            <a:lvl1pPr algn="l">
              <a:defRPr sz="3240">
                <a:solidFill>
                  <a:schemeClr val="tx1">
                    <a:tint val="75000"/>
                  </a:schemeClr>
                </a:solidFill>
              </a:defRPr>
            </a:lvl1pPr>
          </a:lstStyle>
          <a:p>
            <a:fld id="{B61BEF0D-F0BB-DE4B-95CE-6DB70DBA9567}" type="datetimeFigureOut">
              <a:rPr lang="en-US" smtClean="0"/>
              <a:pPr/>
              <a:t>3/30/2022</a:t>
            </a:fld>
            <a:endParaRPr lang="en-US"/>
          </a:p>
        </p:txBody>
      </p:sp>
      <p:sp>
        <p:nvSpPr>
          <p:cNvPr id="5" name="Footer Placeholder 4">
            <a:extLst>
              <a:ext uri="{FF2B5EF4-FFF2-40B4-BE49-F238E27FC236}">
                <a16:creationId xmlns:a16="http://schemas.microsoft.com/office/drawing/2014/main" id="{C812BB27-724E-4859-8E7A-46FD7E6D9FDB}"/>
              </a:ext>
            </a:extLst>
          </p:cNvPr>
          <p:cNvSpPr>
            <a:spLocks noGrp="1"/>
          </p:cNvSpPr>
          <p:nvPr>
            <p:ph type="ftr" sz="quarter" idx="3"/>
          </p:nvPr>
        </p:nvSpPr>
        <p:spPr>
          <a:xfrm>
            <a:off x="10904220" y="40680643"/>
            <a:ext cx="11109960" cy="2336800"/>
          </a:xfrm>
          <a:prstGeom prst="rect">
            <a:avLst/>
          </a:prstGeom>
        </p:spPr>
        <p:txBody>
          <a:bodyPr vert="horz" lIns="91440" tIns="45720" rIns="91440" bIns="45720" rtlCol="0" anchor="ctr"/>
          <a:lstStyle>
            <a:lvl1pPr algn="ctr">
              <a:defRPr sz="324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66084DC-D10F-47B1-BDD5-648B13417A04}"/>
              </a:ext>
            </a:extLst>
          </p:cNvPr>
          <p:cNvSpPr>
            <a:spLocks noGrp="1"/>
          </p:cNvSpPr>
          <p:nvPr>
            <p:ph type="sldNum" sz="quarter" idx="4"/>
          </p:nvPr>
        </p:nvSpPr>
        <p:spPr>
          <a:xfrm>
            <a:off x="23248620" y="40680643"/>
            <a:ext cx="7406640" cy="2336800"/>
          </a:xfrm>
          <a:prstGeom prst="rect">
            <a:avLst/>
          </a:prstGeom>
        </p:spPr>
        <p:txBody>
          <a:bodyPr vert="horz" lIns="91440" tIns="45720" rIns="91440" bIns="45720" rtlCol="0" anchor="ctr"/>
          <a:lstStyle>
            <a:lvl1pPr algn="r">
              <a:defRPr sz="3240">
                <a:solidFill>
                  <a:schemeClr val="tx1">
                    <a:tint val="7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3534109694"/>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Lst>
  <p:txStyles>
    <p:titleStyle>
      <a:lvl1pPr algn="l" defTabSz="2468880" rtl="0" eaLnBrk="1" latinLnBrk="0" hangingPunct="1">
        <a:lnSpc>
          <a:spcPct val="90000"/>
        </a:lnSpc>
        <a:spcBef>
          <a:spcPct val="0"/>
        </a:spcBef>
        <a:buNone/>
        <a:defRPr sz="11880" kern="1200">
          <a:solidFill>
            <a:schemeClr val="tx1"/>
          </a:solidFill>
          <a:latin typeface="+mj-lt"/>
          <a:ea typeface="+mj-ea"/>
          <a:cs typeface="+mj-cs"/>
        </a:defRPr>
      </a:lvl1pPr>
    </p:titleStyle>
    <p:bodyStyle>
      <a:lvl1pPr marL="617220" indent="-617220" algn="l" defTabSz="2468880" rtl="0" eaLnBrk="1" latinLnBrk="0" hangingPunct="1">
        <a:lnSpc>
          <a:spcPct val="90000"/>
        </a:lnSpc>
        <a:spcBef>
          <a:spcPts val="2700"/>
        </a:spcBef>
        <a:buFont typeface="Arial" panose="020B0604020202020204" pitchFamily="34" charset="0"/>
        <a:buChar char="•"/>
        <a:defRPr sz="7560" kern="1200">
          <a:solidFill>
            <a:schemeClr val="tx1"/>
          </a:solidFill>
          <a:latin typeface="+mn-lt"/>
          <a:ea typeface="+mn-ea"/>
          <a:cs typeface="+mn-cs"/>
        </a:defRPr>
      </a:lvl1pPr>
      <a:lvl2pPr marL="1851660" indent="-617220" algn="l" defTabSz="2468880" rtl="0" eaLnBrk="1" latinLnBrk="0" hangingPunct="1">
        <a:lnSpc>
          <a:spcPct val="90000"/>
        </a:lnSpc>
        <a:spcBef>
          <a:spcPts val="1350"/>
        </a:spcBef>
        <a:buFont typeface="Arial" panose="020B0604020202020204" pitchFamily="34" charset="0"/>
        <a:buChar char="•"/>
        <a:defRPr sz="6480" kern="1200">
          <a:solidFill>
            <a:schemeClr val="tx1"/>
          </a:solidFill>
          <a:latin typeface="+mn-lt"/>
          <a:ea typeface="+mn-ea"/>
          <a:cs typeface="+mn-cs"/>
        </a:defRPr>
      </a:lvl2pPr>
      <a:lvl3pPr marL="3086100" indent="-617220" algn="l" defTabSz="2468880" rtl="0" eaLnBrk="1" latinLnBrk="0" hangingPunct="1">
        <a:lnSpc>
          <a:spcPct val="90000"/>
        </a:lnSpc>
        <a:spcBef>
          <a:spcPts val="1350"/>
        </a:spcBef>
        <a:buFont typeface="Arial" panose="020B0604020202020204" pitchFamily="34" charset="0"/>
        <a:buChar char="•"/>
        <a:defRPr sz="5400" kern="1200">
          <a:solidFill>
            <a:schemeClr val="tx1"/>
          </a:solidFill>
          <a:latin typeface="+mn-lt"/>
          <a:ea typeface="+mn-ea"/>
          <a:cs typeface="+mn-cs"/>
        </a:defRPr>
      </a:lvl3pPr>
      <a:lvl4pPr marL="43205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4pPr>
      <a:lvl5pPr marL="555498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5pPr>
      <a:lvl6pPr marL="678942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6pPr>
      <a:lvl7pPr marL="802386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7pPr>
      <a:lvl8pPr marL="925830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8pPr>
      <a:lvl9pPr marL="104927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chart" Target="../charts/chart1.xml"/><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64"/>
          <p:cNvSpPr/>
          <p:nvPr/>
        </p:nvSpPr>
        <p:spPr>
          <a:xfrm>
            <a:off x="14563776" y="6253453"/>
            <a:ext cx="3790839" cy="762000"/>
          </a:xfrm>
          <a:prstGeom prst="rect">
            <a:avLst/>
          </a:prstGeom>
          <a:solidFill>
            <a:schemeClr val="accent1">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pitchFamily="34" charset="0"/>
              <a:ea typeface="+mn-ea"/>
              <a:cs typeface="+mn-cs"/>
            </a:endParaRPr>
          </a:p>
        </p:txBody>
      </p:sp>
      <p:sp>
        <p:nvSpPr>
          <p:cNvPr id="42" name="Rectangle 41"/>
          <p:cNvSpPr/>
          <p:nvPr/>
        </p:nvSpPr>
        <p:spPr>
          <a:xfrm>
            <a:off x="3975652" y="4366550"/>
            <a:ext cx="25205635" cy="975049"/>
          </a:xfrm>
          <a:prstGeom prst="rect">
            <a:avLst/>
          </a:prstGeom>
          <a:solidFill>
            <a:schemeClr val="accent1">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pitchFamily="34" charset="0"/>
              <a:ea typeface="+mn-ea"/>
              <a:cs typeface="+mn-cs"/>
            </a:endParaRPr>
          </a:p>
        </p:txBody>
      </p:sp>
      <p:sp>
        <p:nvSpPr>
          <p:cNvPr id="2062" name="Text Box 14"/>
          <p:cNvSpPr txBox="1">
            <a:spLocks noChangeArrowheads="1"/>
          </p:cNvSpPr>
          <p:nvPr/>
        </p:nvSpPr>
        <p:spPr bwMode="auto">
          <a:xfrm>
            <a:off x="-5" y="2990705"/>
            <a:ext cx="32918400" cy="4093390"/>
          </a:xfrm>
          <a:prstGeom prst="rect">
            <a:avLst/>
          </a:prstGeom>
          <a:noFill/>
          <a:ln w="12700">
            <a:noFill/>
            <a:miter lim="800000"/>
            <a:headEnd/>
            <a:tailEnd/>
          </a:ln>
          <a:effectLst/>
        </p:spPr>
        <p:txBody>
          <a:bodyPr wrap="square" lIns="91421" tIns="91421" rIns="91421" bIns="91421"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8800" b="1" i="0" u="none" strike="noStrike" kern="1200" cap="none" spc="0" normalizeH="0" baseline="0" noProof="0">
                <a:ln>
                  <a:noFill/>
                </a:ln>
                <a:solidFill>
                  <a:srgbClr val="4472C4">
                    <a:lumMod val="50000"/>
                  </a:srgbClr>
                </a:solidFill>
                <a:effectLst/>
                <a:uLnTx/>
                <a:uFillTx/>
                <a:latin typeface="Calibri"/>
                <a:ea typeface="+mn-ea"/>
                <a:cs typeface="Calibri"/>
              </a:rPr>
              <a:t>Automated Packaging using Collaborative Robots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400" b="1" i="0" u="none" strike="noStrike" kern="1200" cap="none" spc="0" normalizeH="0" baseline="0" noProof="0">
                <a:ln>
                  <a:noFill/>
                </a:ln>
                <a:solidFill>
                  <a:prstClr val="white"/>
                </a:solidFill>
                <a:effectLst/>
                <a:uLnTx/>
                <a:uFillTx/>
                <a:latin typeface="Century Gothic"/>
                <a:ea typeface="+mn-lt"/>
                <a:cs typeface="Sanskrit Text"/>
              </a:rPr>
              <a:t>Ben Ellis, Ethan Gibbard, Zach Kelly, Kade </a:t>
            </a:r>
            <a:r>
              <a:rPr kumimoji="0" lang="en-US" sz="5400" b="1" i="0" u="none" strike="noStrike" kern="1200" cap="none" spc="0" normalizeH="0" baseline="0" noProof="0" err="1">
                <a:ln>
                  <a:noFill/>
                </a:ln>
                <a:solidFill>
                  <a:prstClr val="white"/>
                </a:solidFill>
                <a:effectLst/>
                <a:uLnTx/>
                <a:uFillTx/>
                <a:latin typeface="Century Gothic"/>
                <a:ea typeface="+mn-lt"/>
                <a:cs typeface="Sanskrit Text"/>
              </a:rPr>
              <a:t>Ronneberg</a:t>
            </a:r>
            <a:r>
              <a:rPr kumimoji="0" lang="en-US" sz="5400" b="1" i="0" u="none" strike="noStrike" kern="1200" cap="none" spc="0" normalizeH="0" baseline="0" noProof="0">
                <a:ln>
                  <a:noFill/>
                </a:ln>
                <a:solidFill>
                  <a:prstClr val="white"/>
                </a:solidFill>
                <a:effectLst/>
                <a:uLnTx/>
                <a:uFillTx/>
                <a:latin typeface="Century Gothic"/>
                <a:ea typeface="+mn-lt"/>
                <a:cs typeface="Sanskrit Text"/>
              </a:rPr>
              <a:t>, </a:t>
            </a:r>
            <a:r>
              <a:rPr kumimoji="0" lang="en-US" sz="5400" b="1" i="0" u="none" strike="noStrike" kern="1200" cap="none" spc="0" normalizeH="0" baseline="0" noProof="0" err="1">
                <a:ln>
                  <a:noFill/>
                </a:ln>
                <a:solidFill>
                  <a:prstClr val="white"/>
                </a:solidFill>
                <a:effectLst/>
                <a:uLnTx/>
                <a:uFillTx/>
                <a:latin typeface="Century Gothic"/>
                <a:ea typeface="+mn-lt"/>
                <a:cs typeface="Sanskrit Text"/>
              </a:rPr>
              <a:t>Qianyi</a:t>
            </a:r>
            <a:r>
              <a:rPr kumimoji="0" lang="en-US" sz="5400" b="1" i="0" u="none" strike="noStrike" kern="1200" cap="none" spc="0" normalizeH="0" baseline="0" noProof="0">
                <a:ln>
                  <a:noFill/>
                </a:ln>
                <a:solidFill>
                  <a:prstClr val="white"/>
                </a:solidFill>
                <a:effectLst/>
                <a:uLnTx/>
                <a:uFillTx/>
                <a:latin typeface="Century Gothic"/>
                <a:ea typeface="+mn-lt"/>
                <a:cs typeface="Sanskrit Text"/>
              </a:rPr>
              <a:t> Wang</a:t>
            </a:r>
            <a:endParaRPr kumimoji="0" lang="en-US" sz="5400" b="1" i="0" u="none" strike="noStrike" kern="1200" cap="none" spc="0" normalizeH="0" baseline="0" noProof="0">
              <a:ln>
                <a:noFill/>
              </a:ln>
              <a:solidFill>
                <a:prstClr val="white"/>
              </a:solidFill>
              <a:effectLst/>
              <a:uLnTx/>
              <a:uFillTx/>
              <a:latin typeface="Century Gothic"/>
              <a:ea typeface="+mn-ea"/>
              <a:cs typeface="Sanskrit Text"/>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white"/>
              </a:solidFill>
              <a:effectLst/>
              <a:uLnTx/>
              <a:uFillTx/>
              <a:latin typeface="Calibri" panose="020F0502020204030204" pitchFamily="34"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a:ln>
                  <a:noFill/>
                </a:ln>
                <a:solidFill>
                  <a:srgbClr val="4472C4">
                    <a:lumMod val="50000"/>
                  </a:srgbClr>
                </a:solidFill>
                <a:effectLst/>
                <a:uLnTx/>
                <a:uFillTx/>
                <a:latin typeface="Century Gothic"/>
                <a:ea typeface="+mn-lt"/>
                <a:cs typeface="Sanskrit Text"/>
              </a:rPr>
              <a:t>Faculty Advisor: Dean Richert   Project Partner: UBC</a:t>
            </a:r>
            <a:endParaRPr kumimoji="0" lang="en-US" sz="4800" b="0" i="0" u="none" strike="noStrike" kern="1200" cap="none" spc="0" normalizeH="0" baseline="0" noProof="0">
              <a:ln>
                <a:noFill/>
              </a:ln>
              <a:solidFill>
                <a:srgbClr val="4472C4">
                  <a:lumMod val="50000"/>
                </a:srgbClr>
              </a:solidFill>
              <a:effectLst/>
              <a:uLnTx/>
              <a:uFillTx/>
              <a:latin typeface="Century Gothic"/>
              <a:ea typeface="+mn-lt"/>
              <a:cs typeface="Sanskrit Text"/>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5400" b="1"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Calibri"/>
                <a:ea typeface="+mn-ea"/>
                <a:cs typeface="Calibri"/>
              </a:rPr>
              <a:t>Group #62</a:t>
            </a:r>
            <a:endParaRPr kumimoji="0" lang="en-CA" sz="5400" b="1"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Calibri"/>
              <a:ea typeface="+mn-ea"/>
              <a:cs typeface="Calibri"/>
            </a:endParaRPr>
          </a:p>
        </p:txBody>
      </p:sp>
      <p:sp>
        <p:nvSpPr>
          <p:cNvPr id="1028" name="Text Box 16"/>
          <p:cNvSpPr txBox="1">
            <a:spLocks noChangeArrowheads="1"/>
          </p:cNvSpPr>
          <p:nvPr/>
        </p:nvSpPr>
        <p:spPr bwMode="auto">
          <a:xfrm>
            <a:off x="23072933" y="38864235"/>
            <a:ext cx="8906256" cy="2434474"/>
          </a:xfrm>
          <a:prstGeom prst="rect">
            <a:avLst/>
          </a:prstGeom>
          <a:noFill/>
          <a:ln w="12700">
            <a:noFill/>
            <a:miter lim="800000"/>
            <a:headEnd/>
            <a:tailEnd/>
          </a:ln>
        </p:spPr>
        <p:txBody>
          <a:bodyPr wrap="square" lIns="91421" tIns="91421" rIns="91421" bIns="91421">
            <a:spAutoFit/>
          </a:bodyPr>
          <a:lstStyle/>
          <a:p>
            <a:pPr marL="0" marR="0" lvl="0" indent="0" algn="l" defTabSz="914400" rtl="0" eaLnBrk="1" fontAlgn="auto" latinLnBrk="0" hangingPunct="1">
              <a:lnSpc>
                <a:spcPct val="100000"/>
              </a:lnSpc>
              <a:spcBef>
                <a:spcPct val="50000"/>
              </a:spcBef>
              <a:spcAft>
                <a:spcPts val="0"/>
              </a:spcAft>
              <a:buClrTx/>
              <a:buSzTx/>
              <a:buFontTx/>
              <a:buNone/>
              <a:tabLst/>
              <a:defRPr/>
            </a:pPr>
            <a:r>
              <a:rPr kumimoji="0" lang="en-US" sz="4700" b="1" i="0" u="none" strike="noStrike" kern="1200" cap="none" spc="0" normalizeH="0" baseline="0" noProof="0">
                <a:ln>
                  <a:noFill/>
                </a:ln>
                <a:solidFill>
                  <a:srgbClr val="4472C4">
                    <a:lumMod val="50000"/>
                  </a:srgbClr>
                </a:solidFill>
                <a:effectLst/>
                <a:uLnTx/>
                <a:uFillTx/>
                <a:latin typeface="Calibri" panose="020F0502020204030204" pitchFamily="34" charset="0"/>
                <a:ea typeface="+mn-ea"/>
                <a:cs typeface="+mn-cs"/>
              </a:rPr>
              <a:t>Acknowledgments</a:t>
            </a:r>
          </a:p>
          <a:p>
            <a:pPr marL="0" marR="0" lvl="0" indent="0" algn="just" defTabSz="914400" rtl="0" eaLnBrk="1" fontAlgn="auto" latinLnBrk="0" hangingPunct="1">
              <a:lnSpc>
                <a:spcPct val="100000"/>
              </a:lnSpc>
              <a:spcBef>
                <a:spcPct val="10000"/>
              </a:spcBef>
              <a:spcAft>
                <a:spcPts val="0"/>
              </a:spcAft>
              <a:buClrTx/>
              <a:buSzTx/>
              <a:buFontTx/>
              <a:buNone/>
              <a:tabLst/>
              <a:defRPr/>
            </a:pPr>
            <a:r>
              <a:rPr kumimoji="0" lang="en-US" sz="3200" b="0" i="0" u="none" strike="noStrike" kern="1200" cap="none" spc="0" normalizeH="0" baseline="0" noProof="0">
                <a:ln>
                  <a:noFill/>
                </a:ln>
                <a:solidFill>
                  <a:prstClr val="black"/>
                </a:solidFill>
                <a:effectLst/>
                <a:uLnTx/>
                <a:uFillTx/>
                <a:latin typeface="Calibri" panose="020F0502020204030204"/>
                <a:ea typeface="+mn-ea"/>
                <a:cs typeface="+mn-cs"/>
              </a:rPr>
              <a:t>We thank Dr. Dean Richert, Ram </a:t>
            </a:r>
            <a:r>
              <a:rPr kumimoji="0" lang="en-US" sz="3200" b="0" i="0" u="none" strike="noStrike" kern="1200" cap="none" spc="0" normalizeH="0" baseline="0" noProof="0" err="1">
                <a:ln>
                  <a:noFill/>
                </a:ln>
                <a:solidFill>
                  <a:prstClr val="black"/>
                </a:solidFill>
                <a:effectLst/>
                <a:uLnTx/>
                <a:uFillTx/>
                <a:latin typeface="Calibri" panose="020F0502020204030204"/>
                <a:ea typeface="+mn-ea"/>
                <a:cs typeface="+mn-cs"/>
              </a:rPr>
              <a:t>Dershan</a:t>
            </a:r>
            <a:r>
              <a:rPr kumimoji="0" lang="en-US" sz="3200" b="0" i="0" u="none" strike="noStrike" kern="1200" cap="none" spc="0" normalizeH="0" baseline="0" noProof="0">
                <a:ln>
                  <a:noFill/>
                </a:ln>
                <a:solidFill>
                  <a:prstClr val="black"/>
                </a:solidFill>
                <a:effectLst/>
                <a:uLnTx/>
                <a:uFillTx/>
                <a:latin typeface="Calibri" panose="020F0502020204030204"/>
                <a:ea typeface="+mn-ea"/>
                <a:cs typeface="+mn-cs"/>
              </a:rPr>
              <a:t>, and the faculty of Engineering at UBCO for their support and resources towards the creation of this project.</a:t>
            </a:r>
          </a:p>
        </p:txBody>
      </p:sp>
      <p:sp>
        <p:nvSpPr>
          <p:cNvPr id="1029" name="Text Box 7"/>
          <p:cNvSpPr txBox="1">
            <a:spLocks noChangeArrowheads="1"/>
          </p:cNvSpPr>
          <p:nvPr/>
        </p:nvSpPr>
        <p:spPr bwMode="auto">
          <a:xfrm>
            <a:off x="914400" y="5933216"/>
            <a:ext cx="8904980" cy="9279425"/>
          </a:xfrm>
          <a:prstGeom prst="rect">
            <a:avLst/>
          </a:prstGeom>
          <a:noFill/>
          <a:ln w="12700">
            <a:noFill/>
            <a:miter lim="800000"/>
            <a:headEnd/>
            <a:tailEnd/>
          </a:ln>
        </p:spPr>
        <p:txBody>
          <a:bodyPr wrap="square" lIns="91421" tIns="91421" rIns="91421" bIns="91421">
            <a:spAutoFit/>
          </a:bodyPr>
          <a:lstStyle/>
          <a:p>
            <a:pPr marL="0" marR="0" lvl="0" indent="0" algn="just" defTabSz="914400" rtl="0" eaLnBrk="1" fontAlgn="auto" latinLnBrk="0" hangingPunct="1">
              <a:lnSpc>
                <a:spcPct val="100000"/>
              </a:lnSpc>
              <a:spcBef>
                <a:spcPct val="50000"/>
              </a:spcBef>
              <a:spcAft>
                <a:spcPts val="0"/>
              </a:spcAft>
              <a:buClrTx/>
              <a:buSzTx/>
              <a:buFontTx/>
              <a:buNone/>
              <a:tabLst>
                <a:tab pos="498475" algn="l"/>
              </a:tabLst>
              <a:defRPr/>
            </a:pPr>
            <a:r>
              <a:rPr kumimoji="0" lang="en-US" sz="4700" b="1" i="0" u="none" strike="noStrike" kern="1200" cap="none" spc="0" normalizeH="0" baseline="0" noProof="0">
                <a:ln>
                  <a:noFill/>
                </a:ln>
                <a:solidFill>
                  <a:srgbClr val="4472C4">
                    <a:lumMod val="50000"/>
                  </a:srgbClr>
                </a:solidFill>
                <a:effectLst/>
                <a:uLnTx/>
                <a:uFillTx/>
                <a:latin typeface="Calibri" panose="020F0502020204030204" pitchFamily="34" charset="0"/>
                <a:ea typeface="+mn-ea"/>
                <a:cs typeface="+mn-cs"/>
              </a:rPr>
              <a:t>Introduction</a:t>
            </a:r>
            <a:endParaRPr kumimoji="0" lang="en-US" sz="3200" b="1" i="0" u="none" strike="noStrike" kern="1200" cap="none" spc="0" normalizeH="0" baseline="0" noProof="0">
              <a:ln>
                <a:noFill/>
              </a:ln>
              <a:solidFill>
                <a:srgbClr val="4472C4">
                  <a:lumMod val="50000"/>
                </a:srgbClr>
              </a:solidFill>
              <a:effectLst/>
              <a:uLnTx/>
              <a:uFillTx/>
              <a:latin typeface="Calibri" panose="020F0502020204030204" pitchFamily="34" charset="0"/>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n-CA" sz="3200">
                <a:solidFill>
                  <a:srgbClr val="000000"/>
                </a:solidFill>
                <a:ea typeface="+mn-lt"/>
                <a:cs typeface="+mn-lt"/>
              </a:rPr>
              <a:t>Automation has proven to be a desirable solution existing in the manufacturing industry. </a:t>
            </a:r>
            <a:r>
              <a:rPr lang="en-CA" sz="3200">
                <a:ea typeface="+mn-lt"/>
                <a:cs typeface="+mn-lt"/>
              </a:rPr>
              <a:t>We were tasked with developing a way to reduce the need for physical labour in a packaging facility while maximizing modularity to align with the concept of cellular manufacturing</a:t>
            </a:r>
            <a:r>
              <a:rPr lang="en-CA" sz="3200" b="1">
                <a:ea typeface="+mn-lt"/>
                <a:cs typeface="+mn-lt"/>
              </a:rPr>
              <a:t>. </a:t>
            </a:r>
            <a:r>
              <a:rPr lang="en-CA" sz="3200">
                <a:solidFill>
                  <a:srgbClr val="000000"/>
                </a:solidFill>
                <a:ea typeface="+mn-lt"/>
                <a:cs typeface="+mn-lt"/>
              </a:rPr>
              <a:t>While first tested and designed for use in the manufacturing line at UBCO, </a:t>
            </a:r>
            <a:r>
              <a:rPr lang="en-CA" sz="3200"/>
              <a:t>the end goal of this project is to develop </a:t>
            </a:r>
            <a:r>
              <a:rPr lang="en-CA" sz="3200">
                <a:solidFill>
                  <a:srgbClr val="000000"/>
                </a:solidFill>
                <a:ea typeface="+mn-lt"/>
                <a:cs typeface="+mn-lt"/>
              </a:rPr>
              <a:t>a modular unit to package objects from a generic assembly line.</a:t>
            </a:r>
            <a:endParaRPr lang="en-US" sz="3200">
              <a:solidFill>
                <a:prstClr val="black"/>
              </a:solidFill>
              <a:highlight>
                <a:srgbClr val="FFFF00"/>
              </a:highlight>
              <a:latin typeface="Calibri" panose="020F0502020204030204"/>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n-US" sz="3200">
                <a:solidFill>
                  <a:prstClr val="black"/>
                </a:solidFill>
                <a:latin typeface="Calibri" panose="020F0502020204030204"/>
              </a:rPr>
              <a:t>	The current stage of this project is to expand the university’s pre-existing FESTO lineup into a small-scale manufacturing process while providing a new framework for developing automation technology. The extended manufacturing process consists of packaging the workpieces from the FESTO lineup inside of a cardboard box.</a:t>
            </a:r>
            <a:endParaRPr kumimoji="0" lang="en-US" sz="2600" b="0" i="0" u="none" strike="noStrike" kern="1200" cap="none" spc="0" normalizeH="0" baseline="0" noProof="0">
              <a:ln>
                <a:noFill/>
              </a:ln>
              <a:solidFill>
                <a:prstClr val="black"/>
              </a:solidFill>
              <a:effectLst/>
              <a:uLnTx/>
              <a:uFillTx/>
              <a:latin typeface="Calibri" panose="020F0502020204030204" pitchFamily="34" charset="0"/>
              <a:ea typeface="+mn-ea"/>
              <a:cs typeface="+mn-cs"/>
            </a:endParaRPr>
          </a:p>
        </p:txBody>
      </p:sp>
      <p:sp>
        <p:nvSpPr>
          <p:cNvPr id="1030" name="Text Box 11"/>
          <p:cNvSpPr txBox="1">
            <a:spLocks noChangeArrowheads="1"/>
          </p:cNvSpPr>
          <p:nvPr/>
        </p:nvSpPr>
        <p:spPr bwMode="auto">
          <a:xfrm>
            <a:off x="914399" y="15019771"/>
            <a:ext cx="8906255" cy="7309655"/>
          </a:xfrm>
          <a:prstGeom prst="rect">
            <a:avLst/>
          </a:prstGeom>
          <a:noFill/>
          <a:ln w="12700">
            <a:noFill/>
            <a:miter lim="800000"/>
            <a:headEnd/>
            <a:tailEnd/>
          </a:ln>
        </p:spPr>
        <p:txBody>
          <a:bodyPr wrap="square" lIns="91421" tIns="91421" rIns="91421" bIns="91421">
            <a:spAutoFit/>
          </a:bodyPr>
          <a:lstStyle/>
          <a:p>
            <a:pPr marL="0" marR="0" lvl="0" indent="0" algn="just" defTabSz="914400" rtl="0" eaLnBrk="1" fontAlgn="auto" latinLnBrk="0" hangingPunct="1">
              <a:lnSpc>
                <a:spcPct val="100000"/>
              </a:lnSpc>
              <a:spcBef>
                <a:spcPct val="50000"/>
              </a:spcBef>
              <a:spcAft>
                <a:spcPts val="0"/>
              </a:spcAft>
              <a:buClrTx/>
              <a:buSzTx/>
              <a:buFontTx/>
              <a:buNone/>
              <a:tabLst>
                <a:tab pos="506413" algn="l"/>
              </a:tabLst>
              <a:defRPr/>
            </a:pPr>
            <a:r>
              <a:rPr kumimoji="0" lang="en-US" sz="4700" b="1" i="0" u="none" strike="noStrike" kern="1200" cap="none" spc="0" normalizeH="0" baseline="0" noProof="0">
                <a:ln>
                  <a:noFill/>
                </a:ln>
                <a:solidFill>
                  <a:srgbClr val="4472C4">
                    <a:lumMod val="50000"/>
                  </a:srgbClr>
                </a:solidFill>
                <a:effectLst/>
                <a:uLnTx/>
                <a:uFillTx/>
                <a:latin typeface="Calibri" panose="020F0502020204030204" pitchFamily="34" charset="0"/>
                <a:ea typeface="+mn-ea"/>
                <a:cs typeface="+mn-cs"/>
              </a:rPr>
              <a:t>Materials and Methods</a:t>
            </a:r>
            <a:endParaRPr lang="en-US" sz="3200">
              <a:solidFill>
                <a:prstClr val="black"/>
              </a:solidFill>
              <a:latin typeface="Calibri" panose="020F0502020204030204"/>
            </a:endParaRPr>
          </a:p>
          <a:p>
            <a:pPr algn="just" rtl="0">
              <a:spcBef>
                <a:spcPts val="0"/>
              </a:spcBef>
              <a:spcAft>
                <a:spcPts val="0"/>
              </a:spcAft>
            </a:pPr>
            <a:r>
              <a:rPr lang="en-US" sz="3200" b="0" i="0" u="none" strike="noStrike">
                <a:solidFill>
                  <a:srgbClr val="000000"/>
                </a:solidFill>
                <a:effectLst/>
              </a:rPr>
              <a:t>The current model consists of numerous integrated designs to assist the manufacturing process, due to the absence of sensory feedback and the limitations of the Kinova Gen3Lite.</a:t>
            </a:r>
            <a:endParaRPr lang="en-US" sz="3200" b="0">
              <a:effectLst/>
            </a:endParaRPr>
          </a:p>
          <a:p>
            <a:pPr algn="just" rtl="0">
              <a:spcBef>
                <a:spcPts val="0"/>
              </a:spcBef>
              <a:spcAft>
                <a:spcPts val="0"/>
              </a:spcAft>
            </a:pPr>
            <a:r>
              <a:rPr lang="en-US" sz="3200" b="0" i="0" u="none" strike="noStrike">
                <a:solidFill>
                  <a:srgbClr val="000000"/>
                </a:solidFill>
                <a:effectLst/>
              </a:rPr>
              <a:t>	The system includes the following components to improve operational performance:</a:t>
            </a:r>
            <a:endParaRPr lang="en-US" sz="3200" b="0">
              <a:effectLst/>
            </a:endParaRPr>
          </a:p>
          <a:p>
            <a:pPr marL="914400" lvl="1" indent="-457200" algn="just" fontAlgn="base">
              <a:buFont typeface="Arial" panose="020B0604020202020204" pitchFamily="34" charset="0"/>
              <a:buChar char="•"/>
            </a:pPr>
            <a:r>
              <a:rPr lang="en-US" sz="3200" b="0" i="0" u="none" strike="noStrike">
                <a:solidFill>
                  <a:srgbClr val="000000"/>
                </a:solidFill>
                <a:effectLst/>
              </a:rPr>
              <a:t>3D printed storage and dispensing unit, including a stepper motor and reflectivity sensor.</a:t>
            </a:r>
          </a:p>
          <a:p>
            <a:pPr marL="914400" lvl="1" indent="-457200" algn="just" fontAlgn="base">
              <a:buFont typeface="Arial" panose="020B0604020202020204" pitchFamily="34" charset="0"/>
              <a:buChar char="•"/>
            </a:pPr>
            <a:r>
              <a:rPr lang="en-US" sz="3200" b="0" i="0" u="none" strike="noStrike">
                <a:solidFill>
                  <a:srgbClr val="000000"/>
                </a:solidFill>
                <a:effectLst/>
              </a:rPr>
              <a:t>3D printed re-gripper column.</a:t>
            </a:r>
          </a:p>
          <a:p>
            <a:pPr marL="914400" lvl="1" indent="-457200" algn="just" fontAlgn="base">
              <a:buFont typeface="Arial" panose="020B0604020202020204" pitchFamily="34" charset="0"/>
              <a:buChar char="•"/>
            </a:pPr>
            <a:r>
              <a:rPr lang="en-US" sz="3200" b="0" i="0" u="none" strike="noStrike">
                <a:solidFill>
                  <a:srgbClr val="000000"/>
                </a:solidFill>
                <a:effectLst/>
              </a:rPr>
              <a:t>3D printed folding mechanism.</a:t>
            </a:r>
          </a:p>
          <a:p>
            <a:pPr marL="914400" lvl="1" indent="-457200" algn="just" fontAlgn="base">
              <a:buFont typeface="Arial" panose="020B0604020202020204" pitchFamily="34" charset="0"/>
              <a:buChar char="•"/>
            </a:pPr>
            <a:r>
              <a:rPr lang="en-US" sz="3200" b="0" i="0" u="none" strike="noStrike">
                <a:solidFill>
                  <a:srgbClr val="000000"/>
                </a:solidFill>
                <a:effectLst/>
              </a:rPr>
              <a:t>3D printed box support/positioner.</a:t>
            </a:r>
          </a:p>
          <a:p>
            <a:pPr marL="914400" lvl="1" indent="-457200" fontAlgn="base">
              <a:buFont typeface="Arial" panose="020B0604020202020204" pitchFamily="34" charset="0"/>
              <a:buChar char="•"/>
            </a:pPr>
            <a:r>
              <a:rPr lang="en-US" sz="3200" b="0" i="0" u="none" strike="noStrike">
                <a:solidFill>
                  <a:srgbClr val="000000"/>
                </a:solidFill>
                <a:effectLst/>
              </a:rPr>
              <a:t>Elevated platform</a:t>
            </a:r>
            <a:endParaRPr kumimoji="0" lang="en-US" sz="3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31" name="Text Box 12"/>
          <p:cNvSpPr txBox="1">
            <a:spLocks noChangeArrowheads="1"/>
          </p:cNvSpPr>
          <p:nvPr/>
        </p:nvSpPr>
        <p:spPr bwMode="auto">
          <a:xfrm>
            <a:off x="10524739" y="19502079"/>
            <a:ext cx="11865422" cy="8294540"/>
          </a:xfrm>
          <a:prstGeom prst="rect">
            <a:avLst/>
          </a:prstGeom>
          <a:noFill/>
          <a:ln w="12700">
            <a:noFill/>
            <a:miter lim="800000"/>
            <a:headEnd/>
            <a:tailEnd/>
          </a:ln>
        </p:spPr>
        <p:txBody>
          <a:bodyPr wrap="square" lIns="91421" tIns="91421" rIns="91421" bIns="91421">
            <a:spAutoFit/>
          </a:bodyPr>
          <a:lstStyle/>
          <a:p>
            <a:pPr marL="0" marR="0" lvl="0" indent="0" algn="just" defTabSz="914400" rtl="0" eaLnBrk="1" fontAlgn="auto" latinLnBrk="0" hangingPunct="1">
              <a:lnSpc>
                <a:spcPct val="100000"/>
              </a:lnSpc>
              <a:spcBef>
                <a:spcPts val="0"/>
              </a:spcBef>
              <a:spcAft>
                <a:spcPts val="0"/>
              </a:spcAft>
              <a:buClrTx/>
              <a:buSzTx/>
              <a:buFontTx/>
              <a:buNone/>
              <a:tabLst>
                <a:tab pos="498475" algn="l"/>
              </a:tabLst>
              <a:defRPr/>
            </a:pPr>
            <a:r>
              <a:rPr kumimoji="0" lang="en-US" sz="4700" b="1" i="0" u="none" strike="noStrike" kern="1200" cap="none" spc="0" normalizeH="0" baseline="0" noProof="0">
                <a:ln>
                  <a:noFill/>
                </a:ln>
                <a:solidFill>
                  <a:srgbClr val="4472C4">
                    <a:lumMod val="50000"/>
                  </a:srgbClr>
                </a:solidFill>
                <a:effectLst/>
                <a:uLnTx/>
                <a:uFillTx/>
                <a:latin typeface="Calibri" panose="020F0502020204030204" pitchFamily="34" charset="0"/>
                <a:ea typeface="+mn-ea"/>
                <a:cs typeface="+mn-cs"/>
              </a:rPr>
              <a:t>Results</a:t>
            </a:r>
          </a:p>
          <a:p>
            <a:pPr marL="0" marR="0" lvl="0" indent="0" algn="just" defTabSz="914400" rtl="0" eaLnBrk="1" fontAlgn="auto" latinLnBrk="0" hangingPunct="1">
              <a:lnSpc>
                <a:spcPct val="100000"/>
              </a:lnSpc>
              <a:spcBef>
                <a:spcPts val="0"/>
              </a:spcBef>
              <a:spcAft>
                <a:spcPts val="0"/>
              </a:spcAft>
              <a:buClrTx/>
              <a:buSzTx/>
              <a:buFontTx/>
              <a:buNone/>
              <a:tabLst>
                <a:tab pos="498475" algn="l"/>
              </a:tabLst>
              <a:defRPr/>
            </a:pPr>
            <a:r>
              <a:rPr lang="en-US" sz="3200">
                <a:latin typeface="Calibri" panose="020F0502020204030204" pitchFamily="34" charset="0"/>
              </a:rPr>
              <a:t>A semi-consistent packaging process has been obtained utilizing the method mentioned above. A program written in Python is used to control the Kinova motion. Prior to running the program for the first time the movements are actuated by an Xbox controller and recorded as a sequence of coordinate inputs to the program. The program takes this array of inputs and maps between the coordinates to replicate the robots’ motion. In order to improve packaging time, the program holds queue of the current stage for each Kinova, as well as the stage to progress to after specific positions. The script will not process a step unless both robots have progressed to the stage required. This allows the two robots to synchronize what tasks can be completed in parallel, and which movements require the completion of tasks by the other robot. Working in parallel removes the inefficiency of having only one robot working at any given time, effectively increasing efficiency close to 50%.</a:t>
            </a:r>
            <a:r>
              <a:rPr lang="en-US" sz="3200">
                <a:highlight>
                  <a:srgbClr val="FFFF00"/>
                </a:highlight>
                <a:latin typeface="Calibri" panose="020F0502020204030204" pitchFamily="34" charset="0"/>
              </a:rPr>
              <a:t> </a:t>
            </a:r>
          </a:p>
        </p:txBody>
      </p:sp>
      <p:sp>
        <p:nvSpPr>
          <p:cNvPr id="1032" name="Text Box 13"/>
          <p:cNvSpPr txBox="1">
            <a:spLocks noChangeArrowheads="1"/>
          </p:cNvSpPr>
          <p:nvPr/>
        </p:nvSpPr>
        <p:spPr bwMode="auto">
          <a:xfrm>
            <a:off x="23072933" y="24825422"/>
            <a:ext cx="8906256" cy="4355000"/>
          </a:xfrm>
          <a:prstGeom prst="rect">
            <a:avLst/>
          </a:prstGeom>
          <a:noFill/>
          <a:ln w="12700">
            <a:noFill/>
            <a:miter lim="800000"/>
            <a:headEnd/>
            <a:tailEnd/>
          </a:ln>
        </p:spPr>
        <p:txBody>
          <a:bodyPr wrap="square" lIns="91421" tIns="91421" rIns="91421" bIns="91421">
            <a:spAutoFit/>
          </a:bodyPr>
          <a:lstStyle/>
          <a:p>
            <a:pPr marL="0" marR="0" lvl="0" indent="0" algn="just" defTabSz="914400" rtl="0" eaLnBrk="1" fontAlgn="auto" latinLnBrk="0" hangingPunct="1">
              <a:lnSpc>
                <a:spcPct val="100000"/>
              </a:lnSpc>
              <a:spcBef>
                <a:spcPts val="0"/>
              </a:spcBef>
              <a:spcAft>
                <a:spcPts val="0"/>
              </a:spcAft>
              <a:buClrTx/>
              <a:buSzTx/>
              <a:buFontTx/>
              <a:buNone/>
              <a:tabLst>
                <a:tab pos="498475" algn="l"/>
              </a:tabLst>
              <a:defRPr/>
            </a:pPr>
            <a:r>
              <a:rPr kumimoji="0" lang="en-US" sz="4700" b="1" i="0" u="none" strike="noStrike" kern="1200" cap="none" spc="0" normalizeH="0" baseline="0" noProof="0">
                <a:ln>
                  <a:noFill/>
                </a:ln>
                <a:solidFill>
                  <a:srgbClr val="4472C4">
                    <a:lumMod val="50000"/>
                  </a:srgbClr>
                </a:solidFill>
                <a:effectLst/>
                <a:uLnTx/>
                <a:uFillTx/>
                <a:latin typeface="Calibri" panose="020F0502020204030204" pitchFamily="34" charset="0"/>
                <a:ea typeface="+mn-ea"/>
                <a:cs typeface="+mn-cs"/>
              </a:rPr>
              <a:t>Conclusions</a:t>
            </a:r>
          </a:p>
          <a:p>
            <a:pPr marL="0" marR="0" lvl="0" indent="0" algn="just" defTabSz="914400" rtl="0" eaLnBrk="1" fontAlgn="auto" latinLnBrk="0" hangingPunct="1">
              <a:lnSpc>
                <a:spcPct val="100000"/>
              </a:lnSpc>
              <a:spcBef>
                <a:spcPts val="0"/>
              </a:spcBef>
              <a:spcAft>
                <a:spcPts val="0"/>
              </a:spcAft>
              <a:buClrTx/>
              <a:buSzTx/>
              <a:buFontTx/>
              <a:buNone/>
              <a:tabLst>
                <a:tab pos="498475" algn="l"/>
              </a:tabLst>
              <a:defRPr/>
            </a:pPr>
            <a:r>
              <a:rPr kumimoji="0" lang="en-US" sz="3200" i="0" u="none" strike="noStrike" kern="1200" cap="none" spc="0" normalizeH="0" baseline="0" noProof="0">
                <a:ln>
                  <a:noFill/>
                </a:ln>
                <a:effectLst/>
                <a:uLnTx/>
                <a:uFillTx/>
                <a:ea typeface="+mn-ea"/>
                <a:cs typeface="+mn-cs"/>
              </a:rPr>
              <a:t>In the current state of the project micro-adjustments often need to be made, otherwise certain critical stages of the folding process will be missed. </a:t>
            </a:r>
            <a:r>
              <a:rPr lang="en-US" sz="3200"/>
              <a:t>With the suggested improvements implemented, the future of this project becomes more economically </a:t>
            </a:r>
            <a:r>
              <a:rPr lang="en-US" sz="3200" err="1"/>
              <a:t>favourable</a:t>
            </a:r>
            <a:r>
              <a:rPr lang="en-US" sz="3200"/>
              <a:t> against manual </a:t>
            </a:r>
            <a:r>
              <a:rPr lang="en-US" sz="3200" err="1"/>
              <a:t>labour</a:t>
            </a:r>
            <a:r>
              <a:rPr lang="en-US" sz="3200"/>
              <a:t> and furthers the development of modular, automated packaging.</a:t>
            </a:r>
            <a:endParaRPr kumimoji="0" lang="en-US" sz="3200" i="0" u="none" strike="noStrike" kern="1200" cap="none" spc="0" normalizeH="0" baseline="0" noProof="0">
              <a:ln>
                <a:noFill/>
              </a:ln>
              <a:effectLst/>
              <a:uLnTx/>
              <a:uFillTx/>
              <a:ea typeface="+mn-ea"/>
              <a:cs typeface="+mn-cs"/>
            </a:endParaRPr>
          </a:p>
        </p:txBody>
      </p:sp>
      <p:sp>
        <p:nvSpPr>
          <p:cNvPr id="1034" name="Text Box 15"/>
          <p:cNvSpPr txBox="1">
            <a:spLocks noChangeArrowheads="1"/>
          </p:cNvSpPr>
          <p:nvPr/>
        </p:nvSpPr>
        <p:spPr bwMode="auto">
          <a:xfrm>
            <a:off x="23072933" y="29004658"/>
            <a:ext cx="8906256" cy="10415121"/>
          </a:xfrm>
          <a:prstGeom prst="rect">
            <a:avLst/>
          </a:prstGeom>
          <a:noFill/>
          <a:ln w="12700">
            <a:noFill/>
            <a:miter lim="800000"/>
            <a:headEnd/>
            <a:tailEnd/>
          </a:ln>
        </p:spPr>
        <p:txBody>
          <a:bodyPr wrap="square" lIns="91421" tIns="91421" rIns="91421" bIns="91421">
            <a:spAutoFit/>
          </a:bodyPr>
          <a:lstStyle/>
          <a:p>
            <a:pPr marL="498475" marR="0" lvl="0" indent="-498475" algn="l" defTabSz="914400" rtl="0" eaLnBrk="1" fontAlgn="auto" latinLnBrk="0" hangingPunct="1">
              <a:lnSpc>
                <a:spcPct val="100000"/>
              </a:lnSpc>
              <a:spcBef>
                <a:spcPct val="50000"/>
              </a:spcBef>
              <a:spcAft>
                <a:spcPts val="0"/>
              </a:spcAft>
              <a:buClrTx/>
              <a:buSzTx/>
              <a:buFontTx/>
              <a:buNone/>
              <a:tabLst/>
              <a:defRPr/>
            </a:pPr>
            <a:r>
              <a:rPr kumimoji="0" lang="en-US" sz="4700" b="1" i="0" u="none" strike="noStrike" kern="1200" cap="none" spc="0" normalizeH="0" baseline="0" noProof="0">
                <a:ln>
                  <a:noFill/>
                </a:ln>
                <a:solidFill>
                  <a:srgbClr val="4472C4">
                    <a:lumMod val="50000"/>
                  </a:srgbClr>
                </a:solidFill>
                <a:effectLst/>
                <a:uLnTx/>
                <a:uFillTx/>
                <a:latin typeface="Calibri" panose="020F0502020204030204" pitchFamily="34" charset="0"/>
                <a:ea typeface="+mn-ea"/>
                <a:cs typeface="+mn-cs"/>
              </a:rPr>
              <a:t>References</a:t>
            </a:r>
          </a:p>
          <a:p>
            <a:pPr marL="498475" marR="0" lvl="0" indent="-498475"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L. </a:t>
            </a:r>
            <a:r>
              <a:rPr kumimoji="0" lang="en-US" sz="2600" b="0" i="0" u="none" strike="noStrike" kern="1200" cap="none" spc="0" normalizeH="0" baseline="0" noProof="0" err="1">
                <a:ln>
                  <a:noFill/>
                </a:ln>
                <a:solidFill>
                  <a:prstClr val="black"/>
                </a:solidFill>
                <a:effectLst/>
                <a:uLnTx/>
                <a:uFillTx/>
                <a:latin typeface="Calibri" panose="020F0502020204030204"/>
                <a:ea typeface="+mn-ea"/>
                <a:cs typeface="+mn-cs"/>
              </a:rPr>
              <a:t>Rozo</a:t>
            </a: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 S. </a:t>
            </a:r>
            <a:r>
              <a:rPr kumimoji="0" lang="en-US" sz="2600" b="0" i="0" u="none" strike="noStrike" kern="1200" cap="none" spc="0" normalizeH="0" baseline="0" noProof="0" err="1">
                <a:ln>
                  <a:noFill/>
                </a:ln>
                <a:solidFill>
                  <a:prstClr val="black"/>
                </a:solidFill>
                <a:effectLst/>
                <a:uLnTx/>
                <a:uFillTx/>
                <a:latin typeface="Calibri" panose="020F0502020204030204"/>
                <a:ea typeface="+mn-ea"/>
                <a:cs typeface="+mn-cs"/>
              </a:rPr>
              <a:t>Calinon</a:t>
            </a: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 D. G. Caldwell, P. Jiménez and C. </a:t>
            </a:r>
            <a:r>
              <a:rPr kumimoji="0" lang="en-US" sz="2600" b="0" i="0" u="none" strike="noStrike" kern="1200" cap="none" spc="0" normalizeH="0" baseline="0" noProof="0" err="1">
                <a:ln>
                  <a:noFill/>
                </a:ln>
                <a:solidFill>
                  <a:prstClr val="black"/>
                </a:solidFill>
                <a:effectLst/>
                <a:uLnTx/>
                <a:uFillTx/>
                <a:latin typeface="Calibri" panose="020F0502020204030204"/>
                <a:ea typeface="+mn-ea"/>
                <a:cs typeface="+mn-cs"/>
              </a:rPr>
              <a:t>Torras</a:t>
            </a: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 "Learning Physics Collaborative Robot Behaviors From Human Demonstrations," in IEEE Transactions on Robotics, vol. 32, no. 3, pp. 513-527, June 2016, </a:t>
            </a:r>
            <a:r>
              <a:rPr kumimoji="0" lang="en-US" sz="2600" b="0" i="0" u="none" strike="noStrike" kern="1200" cap="none" spc="0" normalizeH="0" baseline="0" noProof="0" err="1">
                <a:ln>
                  <a:noFill/>
                </a:ln>
                <a:solidFill>
                  <a:prstClr val="black"/>
                </a:solidFill>
                <a:effectLst/>
                <a:uLnTx/>
                <a:uFillTx/>
                <a:latin typeface="Calibri" panose="020F0502020204030204"/>
                <a:ea typeface="+mn-ea"/>
                <a:cs typeface="+mn-cs"/>
              </a:rPr>
              <a:t>doi</a:t>
            </a: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 10.1109/TRO.2016.2540623.</a:t>
            </a:r>
          </a:p>
          <a:p>
            <a:pPr marL="498475" marR="0" lvl="0" indent="-498475"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M. Kwon, E.  </a:t>
            </a:r>
            <a:r>
              <a:rPr kumimoji="0" lang="en-US" sz="2600" b="0" i="0" u="none" strike="noStrike" kern="1200" cap="none" spc="0" normalizeH="0" baseline="0" noProof="0" err="1">
                <a:ln>
                  <a:noFill/>
                </a:ln>
                <a:solidFill>
                  <a:prstClr val="black"/>
                </a:solidFill>
                <a:effectLst/>
                <a:uLnTx/>
                <a:uFillTx/>
                <a:latin typeface="Calibri" panose="020F0502020204030204"/>
                <a:ea typeface="+mn-ea"/>
                <a:cs typeface="+mn-cs"/>
              </a:rPr>
              <a:t>Biyik</a:t>
            </a: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 A.  </a:t>
            </a:r>
            <a:r>
              <a:rPr kumimoji="0" lang="en-US" sz="2600" b="0" i="0" u="none" strike="noStrike" kern="1200" cap="none" spc="0" normalizeH="0" baseline="0" noProof="0" err="1">
                <a:ln>
                  <a:noFill/>
                </a:ln>
                <a:solidFill>
                  <a:prstClr val="black"/>
                </a:solidFill>
                <a:effectLst/>
                <a:uLnTx/>
                <a:uFillTx/>
                <a:latin typeface="Calibri" panose="020F0502020204030204"/>
                <a:ea typeface="+mn-ea"/>
                <a:cs typeface="+mn-cs"/>
              </a:rPr>
              <a:t>Talati</a:t>
            </a: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 K.  Bhasin, D.  P. Losey, and D. </a:t>
            </a:r>
            <a:r>
              <a:rPr kumimoji="0" lang="en-US" sz="2600" b="0" i="0" u="none" strike="noStrike" kern="1200" cap="none" spc="0" normalizeH="0" baseline="0" noProof="0" err="1">
                <a:ln>
                  <a:noFill/>
                </a:ln>
                <a:solidFill>
                  <a:prstClr val="black"/>
                </a:solidFill>
                <a:effectLst/>
                <a:uLnTx/>
                <a:uFillTx/>
                <a:latin typeface="Calibri" panose="020F0502020204030204"/>
                <a:ea typeface="+mn-ea"/>
                <a:cs typeface="+mn-cs"/>
              </a:rPr>
              <a:t>Sadigh</a:t>
            </a: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 (2020), “When Humans Aren't Optimal: Robots that Collaborate with Risk-Aware Humans”, In Proceedings of the 2020 ACM/IEEE International Conference on Human-Robot Interaction (HRI '20). Association for Computing Machinery, New York, NY, USA, 43–52.</a:t>
            </a:r>
          </a:p>
          <a:p>
            <a:pPr marL="498475" marR="0" lvl="0" indent="-498475"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Kinova GEN3 Lite compact robotic arm for education. Kinova. (n.d.). Retrieved November 19, 2021, from https://www.kinovarobotics.com/en/products/gen3-lite-robot. </a:t>
            </a:r>
          </a:p>
          <a:p>
            <a:pPr marL="498475" marR="0" lvl="0" indent="-498475"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BENECREATE. (2018, December 13). BENECREAT 60PCS Gift Boxes White Paper Boxes Party Favor Boxes 2 x 2 x 2 Inches with Lids for Gift Wrapping, Wedding Party Favors [web log]. Retrieved November 19, 2021. </a:t>
            </a:r>
          </a:p>
          <a:p>
            <a:pPr marL="498475" marR="0" lvl="0" indent="-498475"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err="1">
                <a:ln>
                  <a:noFill/>
                </a:ln>
                <a:solidFill>
                  <a:prstClr val="black"/>
                </a:solidFill>
                <a:effectLst/>
                <a:uLnTx/>
                <a:uFillTx/>
                <a:latin typeface="Calibri" panose="020F0502020204030204"/>
                <a:ea typeface="+mn-ea"/>
                <a:cs typeface="+mn-cs"/>
              </a:rPr>
              <a:t>Bulanon</a:t>
            </a: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 D. M., Burr, C., </a:t>
            </a:r>
            <a:r>
              <a:rPr kumimoji="0" lang="en-US" sz="2600" b="0" i="0" u="none" strike="noStrike" kern="1200" cap="none" spc="0" normalizeH="0" baseline="0" noProof="0" err="1">
                <a:ln>
                  <a:noFill/>
                </a:ln>
                <a:solidFill>
                  <a:prstClr val="black"/>
                </a:solidFill>
                <a:effectLst/>
                <a:uLnTx/>
                <a:uFillTx/>
                <a:latin typeface="Calibri" panose="020F0502020204030204"/>
                <a:ea typeface="+mn-ea"/>
                <a:cs typeface="+mn-cs"/>
              </a:rPr>
              <a:t>DeVlieg</a:t>
            </a: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 M., Braddock, T., &amp; Allen, B. (2021). Development of a Visual Servo System for Robotic Fruit Harvesting. </a:t>
            </a:r>
            <a:r>
              <a:rPr kumimoji="0" lang="en-US" sz="2600" b="0" i="0" u="none" strike="noStrike" kern="1200" cap="none" spc="0" normalizeH="0" baseline="0" noProof="0" err="1">
                <a:ln>
                  <a:noFill/>
                </a:ln>
                <a:solidFill>
                  <a:prstClr val="black"/>
                </a:solidFill>
                <a:effectLst/>
                <a:uLnTx/>
                <a:uFillTx/>
                <a:latin typeface="Calibri" panose="020F0502020204030204"/>
                <a:ea typeface="+mn-ea"/>
                <a:cs typeface="+mn-cs"/>
              </a:rPr>
              <a:t>AgriEngineering</a:t>
            </a:r>
            <a:r>
              <a:rPr kumimoji="0" lang="en-US" sz="2600" b="0" i="0" u="none" strike="noStrike" kern="1200" cap="none" spc="0" normalizeH="0" baseline="0" noProof="0">
                <a:ln>
                  <a:noFill/>
                </a:ln>
                <a:solidFill>
                  <a:prstClr val="black"/>
                </a:solidFill>
                <a:effectLst/>
                <a:uLnTx/>
                <a:uFillTx/>
                <a:latin typeface="Calibri" panose="020F0502020204030204"/>
                <a:ea typeface="+mn-ea"/>
                <a:cs typeface="+mn-cs"/>
              </a:rPr>
              <a:t>, 3(4), 840–852. doi:10.3390/agriengineering3040053</a:t>
            </a:r>
          </a:p>
          <a:p>
            <a:pPr marL="498475" marR="0" lvl="0" indent="-498475" algn="l" defTabSz="914400" rtl="0" eaLnBrk="1" fontAlgn="auto" latinLnBrk="0" hangingPunct="1">
              <a:lnSpc>
                <a:spcPct val="100000"/>
              </a:lnSpc>
              <a:spcBef>
                <a:spcPct val="1000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pitchFamily="34" charset="0"/>
              <a:ea typeface="+mn-ea"/>
              <a:cs typeface="+mn-cs"/>
            </a:endParaRPr>
          </a:p>
        </p:txBody>
      </p:sp>
      <p:sp>
        <p:nvSpPr>
          <p:cNvPr id="1049" name="Text Box 70"/>
          <p:cNvSpPr txBox="1">
            <a:spLocks noChangeArrowheads="1"/>
          </p:cNvSpPr>
          <p:nvPr/>
        </p:nvSpPr>
        <p:spPr bwMode="auto">
          <a:xfrm>
            <a:off x="26325095" y="41298709"/>
            <a:ext cx="5651180" cy="1877399"/>
          </a:xfrm>
          <a:prstGeom prst="rect">
            <a:avLst/>
          </a:prstGeom>
          <a:noFill/>
          <a:ln w="12700">
            <a:noFill/>
            <a:miter lim="800000"/>
            <a:headEnd/>
            <a:tailEnd/>
          </a:ln>
        </p:spPr>
        <p:txBody>
          <a:bodyPr wrap="square" lIns="91421" tIns="91421" rIns="91421" bIns="91421">
            <a:spAutoFit/>
          </a:bodyPr>
          <a:lstStyle/>
          <a:p>
            <a:pPr marL="0" marR="0" lvl="0" indent="0" defTabSz="914400" rtl="0" eaLnBrk="1" fontAlgn="auto" latinLnBrk="0" hangingPunct="1">
              <a:lnSpc>
                <a:spcPct val="100000"/>
              </a:lnSpc>
              <a:spcBef>
                <a:spcPct val="50000"/>
              </a:spcBef>
              <a:spcAft>
                <a:spcPts val="0"/>
              </a:spcAft>
              <a:buClrTx/>
              <a:buSzTx/>
              <a:buFontTx/>
              <a:buNone/>
              <a:tabLst/>
              <a:defRPr/>
            </a:pPr>
            <a:r>
              <a:rPr kumimoji="0" lang="en-US" sz="3200" b="1" i="0" u="none" strike="noStrike" kern="1200" cap="none" spc="0" normalizeH="0" baseline="0" noProof="0">
                <a:ln>
                  <a:noFill/>
                </a:ln>
                <a:effectLst/>
                <a:uLnTx/>
                <a:uFillTx/>
                <a:latin typeface="Calibri" panose="020F0502020204030204" pitchFamily="34" charset="0"/>
                <a:ea typeface="+mn-ea"/>
                <a:cs typeface="+mn-cs"/>
              </a:rPr>
              <a:t>For further information Contact:</a:t>
            </a:r>
            <a:endParaRPr kumimoji="0" lang="en-US" sz="3200" b="1" i="0" u="none" strike="noStrike" kern="1200" cap="none" spc="0" normalizeH="0" baseline="0" noProof="0">
              <a:ln>
                <a:noFill/>
              </a:ln>
              <a:solidFill>
                <a:prstClr val="black"/>
              </a:solidFill>
              <a:effectLst/>
              <a:uLnTx/>
              <a:uFillTx/>
              <a:latin typeface="Calibri" panose="020F0502020204030204" pitchFamily="34" charset="0"/>
              <a:ea typeface="+mn-ea"/>
              <a:cs typeface="+mn-cs"/>
            </a:endParaRPr>
          </a:p>
          <a:p>
            <a:pPr marL="0" marR="0" lvl="0" indent="0" algn="just" defTabSz="914400" rtl="0" eaLnBrk="1" fontAlgn="auto" latinLnBrk="0" hangingPunct="1">
              <a:lnSpc>
                <a:spcPct val="100000"/>
              </a:lnSpc>
              <a:spcBef>
                <a:spcPct val="50000"/>
              </a:spcBef>
              <a:spcAft>
                <a:spcPts val="0"/>
              </a:spcAft>
              <a:buClrTx/>
              <a:buSzTx/>
              <a:buFontTx/>
              <a:buNone/>
              <a:tabLst/>
              <a:defRPr/>
            </a:pPr>
            <a:r>
              <a:rPr lang="en-US" sz="2600" b="1">
                <a:solidFill>
                  <a:prstClr val="black"/>
                </a:solidFill>
                <a:latin typeface="Calibri" panose="020F0502020204030204" pitchFamily="34" charset="0"/>
              </a:rPr>
              <a:t>	</a:t>
            </a:r>
            <a:r>
              <a:rPr kumimoji="0" lang="en-US" sz="2600" b="1" i="0" u="none" strike="noStrike" kern="1200" cap="none" spc="0" normalizeH="0" baseline="0" noProof="0">
                <a:ln>
                  <a:noFill/>
                </a:ln>
                <a:solidFill>
                  <a:prstClr val="black"/>
                </a:solidFill>
                <a:effectLst/>
                <a:uLnTx/>
                <a:uFillTx/>
                <a:latin typeface="Calibri" panose="020F0502020204030204" pitchFamily="34" charset="0"/>
                <a:ea typeface="+mn-ea"/>
                <a:cs typeface="+mn-cs"/>
              </a:rPr>
              <a:t>Ben Ellis, Team Lead</a:t>
            </a:r>
          </a:p>
          <a:p>
            <a:pPr marL="0" marR="0" lvl="0" indent="0" algn="just" defTabSz="914400" rtl="0" eaLnBrk="1" fontAlgn="auto" latinLnBrk="0" hangingPunct="1">
              <a:lnSpc>
                <a:spcPct val="100000"/>
              </a:lnSpc>
              <a:spcBef>
                <a:spcPct val="50000"/>
              </a:spcBef>
              <a:spcAft>
                <a:spcPts val="0"/>
              </a:spcAft>
              <a:buClrTx/>
              <a:buSzTx/>
              <a:buFontTx/>
              <a:buNone/>
              <a:tabLst/>
              <a:defRPr/>
            </a:pPr>
            <a:r>
              <a:rPr lang="en-US" sz="2600" b="1">
                <a:solidFill>
                  <a:prstClr val="black"/>
                </a:solidFill>
                <a:latin typeface="Calibri" panose="020F0502020204030204" pitchFamily="34" charset="0"/>
              </a:rPr>
              <a:t>	E</a:t>
            </a:r>
            <a:r>
              <a:rPr kumimoji="0" lang="en-US" sz="2600" b="1" i="0" u="none" strike="noStrike" kern="1200" cap="none" spc="0" normalizeH="0" baseline="0" noProof="0">
                <a:ln>
                  <a:noFill/>
                </a:ln>
                <a:solidFill>
                  <a:prstClr val="black"/>
                </a:solidFill>
                <a:effectLst/>
                <a:uLnTx/>
                <a:uFillTx/>
                <a:latin typeface="Calibri" panose="020F0502020204030204" pitchFamily="34" charset="0"/>
                <a:ea typeface="+mn-ea"/>
                <a:cs typeface="+mn-cs"/>
              </a:rPr>
              <a:t>mail :</a:t>
            </a:r>
            <a:r>
              <a:rPr lang="en-US" sz="2600" b="1">
                <a:solidFill>
                  <a:prstClr val="black"/>
                </a:solidFill>
                <a:latin typeface="Calibri" panose="020F0502020204030204" pitchFamily="34" charset="0"/>
              </a:rPr>
              <a:t> b.ellis@live.ca</a:t>
            </a:r>
            <a:endParaRPr kumimoji="0" lang="en-US" sz="2600" b="1" i="0" u="none" strike="noStrike" kern="1200" cap="none" spc="0" normalizeH="0" baseline="0" noProof="0">
              <a:ln>
                <a:noFill/>
              </a:ln>
              <a:solidFill>
                <a:srgbClr val="ED7D31"/>
              </a:solidFill>
              <a:effectLst/>
              <a:uLnTx/>
              <a:uFillTx/>
              <a:latin typeface="Calibri" panose="020F0502020204030204" pitchFamily="34" charset="0"/>
              <a:ea typeface="+mn-ea"/>
              <a:cs typeface="+mn-cs"/>
            </a:endParaRPr>
          </a:p>
        </p:txBody>
      </p:sp>
      <p:cxnSp>
        <p:nvCxnSpPr>
          <p:cNvPr id="29" name="Straight Connector 28"/>
          <p:cNvCxnSpPr/>
          <p:nvPr/>
        </p:nvCxnSpPr>
        <p:spPr>
          <a:xfrm>
            <a:off x="0" y="43891200"/>
            <a:ext cx="32918400" cy="0"/>
          </a:xfrm>
          <a:prstGeom prst="line">
            <a:avLst/>
          </a:prstGeom>
        </p:spPr>
        <p:style>
          <a:lnRef idx="1">
            <a:schemeClr val="accent1"/>
          </a:lnRef>
          <a:fillRef idx="0">
            <a:schemeClr val="accent1"/>
          </a:fillRef>
          <a:effectRef idx="0">
            <a:schemeClr val="accent1"/>
          </a:effectRef>
          <a:fontRef idx="minor">
            <a:schemeClr val="tx1"/>
          </a:fontRef>
        </p:style>
      </p:cxnSp>
      <p:pic>
        <p:nvPicPr>
          <p:cNvPr id="1053" name="Picture 29"/>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95429" y="914903"/>
            <a:ext cx="2590800" cy="3531766"/>
          </a:xfrm>
          <a:prstGeom prst="rect">
            <a:avLst/>
          </a:prstGeom>
          <a:noFill/>
          <a:ln w="9525">
            <a:noFill/>
            <a:miter lim="800000"/>
            <a:headEnd/>
            <a:tailEnd/>
          </a:ln>
        </p:spPr>
      </p:pic>
      <p:pic>
        <p:nvPicPr>
          <p:cNvPr id="3" name="Picture 4"/>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21822" r="-21822"/>
          <a:stretch/>
        </p:blipFill>
        <p:spPr bwMode="auto">
          <a:xfrm>
            <a:off x="25289376" y="248126"/>
            <a:ext cx="9373046" cy="3310006"/>
          </a:xfrm>
          <a:prstGeom prst="rect">
            <a:avLst/>
          </a:prstGeom>
          <a:noFill/>
          <a:ln w="9525">
            <a:noFill/>
            <a:miter lim="800000"/>
            <a:headEnd/>
            <a:tailEnd/>
          </a:ln>
        </p:spPr>
      </p:pic>
      <p:sp>
        <p:nvSpPr>
          <p:cNvPr id="2" name="AutoShape 9" descr="data:image/jpeg;base64,/9j/4AAQSkZJRgABAQAAAQABAAD/2wCEAAkGBxMTEhUSExMVFhUWGB0ZGRgWGCAgGhsaHyAfGxofGhsdHykhHRonIB4fITEiJikrLjAuGx8zODMuNygtLisBCgoKDg0OGxAQGismICUtMDcvNy0xMi4tMisvNTAwLS8tLS8tKy0xLys3LTAwLzAtLS01LjUyMi0tLS0vLTItLf/AABEIAMwA8AMBEQACEQEDEQH/xAAcAAEAAgMBAQEAAAAAAAAAAAAABAUCAwYHAQj/xAA/EAACAQIEBAMFBAkEAgMBAAABAhEAAwQSITEFIkFRE2FxBjKBkaEjQlKxBxQzYnKCwdHwFZKy4XPxJEPCNP/EABsBAQACAwEBAAAAAAAAAAAAAAAEBQIDBgEH/8QAOhEAAQMCAwUHAgQGAwADAAAAAQACEQMhBBIxQVFhcYEFEyKRobHwMsEUQtHhBiNSYnLxgpKiFbLS/9oADAMBAAIRAxEAPwD3GiJREoiURKIlESiJREoiURKIlEWvE4hLal7jKiKJLMQFA7knQCiKDb45ZYwpdvNbVwg6TIYLBBGoM66RMiiLcOLWM62/Gti44lULAOfRDzdD06GiKZREoiURKIlESiJREoiURKIlESiJREoiURKIlESiJREoiURKIlESiJRFEvcRtqxt5s1wRKJzMJBK5gPdBymC0AxvRFEv4m+TbhVtW2aGLc1w7wAo5VnQ5iWgSMs6gi4P2j9t1wfErdh7Yu21Cl7tzV1cyM6a5VgMQYUGJFanVMroU6hgjVpF41XonDrqs11lIZWZSCDIIKLBB7VtUHRfOJ2VdrSOqsrMwKsAVIyNoQdCKIs/9LtAQqBBtCEoOnRSBOg1oiw/00gQl66vY5g0DTQBwR069zRFHRMSVYW76SHIm7Zz6AAQAj2+us69fKCKTh72I08SzbH/AI7xbtHvW08/kN50IsDxNlBNyxcQAEk8rAAbklWNEXx+O2FGZ3Ntds11HtqDpu1xQBMiJOvTaiKXg8ZbuqHtXEuIZAZGDLpodQYoi30RKIlESiJREoiURKIlESiJREoiURKIlEWrE4lLaF7jqiKJZnICgdyToBRFGuY88wS2xyj3m5U/3QSR5gHymiLmeE8fTHW7xF55s3Aty2qm2FUsIM++QFVuYlZhiVXQDEOB0W2pRdTjNtXYWLCoIRVUSTCiNSZJ06k6k9ayWpR+IMOTUaOpPprRF+eOLXzjMReRirObjmywIAMt7s7EMNv3o11NV7n53EeS66lh/wAPSbUi0DN+vTbwXp/6KOO23FzCAsxsxldiTnX3SROwBAgdiPSpNGoHeEbFS9pYN9Iiq4Rm2bju+cV3OL/aWf4m/wCDVvVWpMHv9KIvjMe0+hoii8Pb3zrBuNB+MfmKIpmYURQ+Nf8A897/AMT/APE0RTaIqTj2KwGHIvYr9XRm0DXFXOwEbaZiBI22kV4SBqs2U3P+kSqlOM4LELcGHxDLiFDIE8RluZ15QMjHXmjX60BBR1NzRJFl0dzAPJy4i6oI2AQwe4LITPqYr1YLWRi1zGcPdk8qw9rKNd2m7mOw91ep8qItt3E3Vj7EtvORwYHT3spJjpFEUjDXw6K6zDKGE7wRImiLbREoiURKIlESiJREoiiXuJW1Y2wc9wRKJzMJBKlgPcBymGaBOk0Ra2N9yuXLaTdi3NcI/CB7q9OYltiI1kEWrH4JQoYyz5rfM2pkMBIGynU+6BvRFC9vuI+BgMQ8wShVebKZbQQe+s6Vg92VpKkYWl3tZreK8L9nMfdDi7bJ8RV8O6o08SwQE6mMyjcmAAFPQ1FY8zI+BX2JwrQ0sdodODv32dRuX6MwWJW6i3UYlGWR21+tTVzRBaYKge1GI8LDm4FnKZjadD1rxxgErOlT7yo1m8gedl+feBWYuhuiKzz2IU5T8Giqek7xSvo2OpHusu8gc5Nx5SrnhHEThcXaxSQq3RLD7onRxHYNrGnYd62Nq5KgdsPwqHWwP4jCvoG7mab7Xb5i3qV6u3tKCyG5bK5WJEGZ5WHUCNx3q77kn6bri/wpd9BlWdn2jsGJJUnoR/asTScsDh3j58Cm2OI2nIC3Fk7CYb/adaxynWFrNN4Exb08184X+z/mf/m1YrBSiJ0oihcaX/497/xv/wATRFp9o+LrhbBuHViQttAQC9w+6qkgiSfIwJPSsXOyhbaNE1XQNNSdw2leF8Wx9vE8Qa9edrxQlhlYCyi25YAZg0oxG2gGaJaZqNmBf8hXbaFSnh4Ayzv+oz5aeu4Kn4Pgw2It3rN25KP4lzMYuKo5mZWU8+kidDPQTXjSCZC2VmuZTLXgXsI0nZyXu36PPasY/DBmK+MmlxV6djEkwenoak035hKpcXhjQqZdmxdQHExIntOvyrNRVH4rcK2LrKYK22IPYhSRRFItWwoCqIAAAA6AaCiLKiJREoiURKIlEVZheIvdsrct2udt0uErk0mH5ZB2EAHeiKk4jj2tW8Xexl6UskZbdoZE1RWVSZzu0tlnMAdOUV4SAJKzp03VHBrdSuY/R/7c+Petre8JEy+EmUFctx4YhiSc2cpKnTXMCZidbKkqZiMEaek/t+23zXqtbVAULjDfYXTHuozfEDMCN9QQKIuJ/TRiCuCS2RPiXBrtGUTt9KjYp0MVz2FR7zFTuBP2+68n4G4tLdvFQwAW3lOzZ5zDy5VbXoYqHTfALl0uLw5quZSFtTO6NPUi21eifo44/wDqq3sK5a4oi5ZM6FD2HQbExOs9qm4S7u7nlyVF2ngzVy1mCJs7g4fr02b1Z8e41cuoQ7hFOwUgenv7/MTVl3TQN6i4fDNa8FoLiOBI/wDP7wuXbDKqksgVSIZiks0kTrbOx6DT41oNCmSfCFcNxFR7w1ryTqADYRpZ41369NFlgraqIVVtj3gQ+Yk7cqOAdfI9AJMVm2mwCw04LHEVHvMvJcdIiON3NJHmNpMCVZYG/KgwVO3OhVjvsBp8pqQLi91BrsAflnMOBDh88lLH076En0Gle/Nq1aa/cDrr7oNO47zI/OmvHyTXjuiD7ELPC4hwBkZhBPXz190+Xb1rEgfm+ef6rBzW/nH29x91nxH2su4e2bhuTqAM7BZbXQZge8mJMDatVXIwSVh+HYTBF+F7dCOnuqTHfpHxZFsAYS4zMHNsZ1ZkzKUFtmaGeVYTGsrCyYqEam5ahhWmZkDzvxUTi/tqcdct3U5FtW2drckm26g9dAxLRrA5RH3mFaKlTxDkrTCYICi5p1LgOc/aJi+vIFcXw1Mtu+/XIEE7HOQCPWASPQ9qjMdAJV3iKWapTZxnyHtMeay4I3hreuwpKqFAcSrZmAKkdZUNpPQ9q9Y6ASteKw/eOZT3km2oga+cLpfYDFNg+IJkzGzeUTuSLZ90uFB1Xqdt9hW6k7K+BoVA7QpCthS50BzT67QOexe9VOXKKHxYTbPmVU+asyhh8RpRFMoiURKIlESiJREoi12LCooVFCqNgNqIvKf0pXvAsX8ObtxzdOHuZmjMzHxEYHIFULlsqQAo1Ld9NNd0MVl2VS7zEDgCV5n7OSLuhIUqc5BjKo1zA9CpAI21AEiaiU3XXQ4ukO7nbNuJ3dV+hPYzjQxNnKzK161lW4ROsiUeDrDDX1ntU5jpC5XFUDTdMQDp9x0V1xG1ntXEkDMjLJ2EgiT5Vmoy8x/SZj7eJ8BASJQnX7j8pGYDylTvHwrTiMPUe0QF0/YFN9PPVjdbeLzHHQjfptXFYng11bS2wmZ/EYtkGYwAoSY1AnPAMdahnCVssZdp3fN6v6WMw76xqF8NyiJsJk5omx/LMTsUzhlhh4NxmW21okA3PvIdo67krOg1EGQa30MJVlrjsPotGLqUv5lNgLw8fl2OHpuMXOsiCF02Nc5JWQN82j6dNv6Vb1CI+BUNIN7yHRO67fnVVyMIL28gOxd5tnqTlkZQ2vY7msdkFS3NIOSpPADxDreSLcIssrTaHLnYAibj5XTSZ5hHaDMnasdLrx4uA6BrZstd5GekQOK2cMuAXCAQzHUkF19IUyAI9B5Vm3WCsMSwmmC6QBpYHncQT6nircjyzfCQPiN62T09CoQPGOsE9DosdJHU7QCQPrp8q9j4QvYMTpxIn2g+a1XrgRGe4TlUEkldB1+7WDqjWNzT6/ZGSSBT1PG56H7rzr24xxvXkEEBbawvYsM3xJBH5dKpa9UvfKscFh8rHOOpJvyVX7RD7dkG1uLQ7cgymPIkE/GsHuvC9w1L+WHHbfzVrxYkKjKTnRVF8Dc+IobOSBLAwAZnUL+KvawzNXnZzhSqyRYkx0OnMajruWy5gnXDqMjfaXC2oOyKMhXyPiNr5DzmKQ5rLjU+3+1fNdSqYkw4ENaNCNXEzPLKPM8I0PZK4dd/tLhJBjZAApHXd3HbTyrGYZzPt/srYKebEn+1o83EyP8Ay09eKsOHKWwl/wDFbAVSN8rmbg9BlnyzN5RsY6abuH31UPEUgzG0hsdJPNohvnMcYEcfS+C+1l57SMpVuUAhgNG2OgKncfWrvDhtSkHn57rlcV2c2hUcx1oNtdNl4P2V5Y4w94ohtQudQ7AmJGukjvGkzXr6YaJlV9Wi1jZzctPsV0lalGSiJREoiURKIlEVdZS67X0uBlQkeGytBiIMZTIMif5qIuI9tPZi1i736vhwEueA7kkNlZrboLa5zoSBeugxMZ1n7taq1PO2FO7Pxf4WsHnTQ8l5ZYsG1bxGYQ4K2o6gksW+EIR8RVcPCHTy+eS7NzW1alLKZBBd5RH/ANgV0fsN7QNh2S4CIH2NwHbIdbTH0bMpOgEr313UKsEE8jy2FQe0ez+8zMGp8TeY+odRBA2wdy7XG8Su3SRccR+ESB8p/Mmr5rGtu0H3+dFSU6LGXYDz1+3sOq5zG3GAWGe3CjKYDSY1g7kajUACsKkF2/0VjhmsdMgOnXZA47PMyozZeRlFnL7ud+UgHWV2UHfTmO06beGYvMqQMwzMeXzrA8Qnjq6P+o3X12WDl0AvHMSM90BlAX7wOgymd9fKmy8LVUGa7iy2xktJnZFzIjhxshZbgHuXXQ9ykdtDy9OvbYzXji4NhZAPpk6sa4bg6d99duzzELPIRlzG406QwzqZ6ZgBOnRfmdziXLAEOzBuURtHhPOJPUnyGzC9ZWAGKSvuZTkYToeuRTp1BNCSLLOnUdJLQYOsjMLdMx1tBA4qRLAS3iICYAIzgx5nU+RPwmgfFxqtENLsrcrjv+nXhpzjrGij8U9p7dp1soniXXIARNCCQcuZjoDMTOwM14/FNaYFz6KJlcATu1m44xt9eq1cO9scPduG1mKmYUsJFzfYgTr0BEmQN68Zi2k+IeSxIe0Znt8rR0Wn2pu5zZwqFQLxUsw82hdBsv3vPT4w8dXL3CkDZWvZzPBUxL5IZMdBJM7d3C653B3BcxwuiQPFN0A75VJcL8hAqC12apKm16BpYPIdcoHU2nzMqs4fgvEu27cwHdVkdASATWLbuAW+uO7pOfuBPkpFnHnx2uuJFwkOo/A24WdoG07QKyFTxSVrdgh3Ipt1GnMb/uuswNspb8N2jJyhlfIzCW8Mgk5chEkTqYJ1GptsNUJbkOz23qBmD3ZmCZ2EZgLCbC8iwMWGlipWIXNBIhFEgm2HSCdkYE5m/tW402i0BKTiyQD4j/cWuttcLQFrQqICZVVSTo5QgNCkvnDDptI7a16GtGz0WTu8Ml8kmNRmFpIDcpG/cd9lfeytsXrxw5LjKJJhSSJ6EGPp01rzvgw5dvsq/HA0qTa8DxGBBIvG4353PBegm0imxbQZVzExEHRSZ113itLnFxkrn3vLzmdqrKvFilESiJREoiURKIo7YxQzrzSi5jCkyNfdA1Y6bAURU2Lv3Hv2LiW8hPiW1N2QWVlzkFBqoJtqdYYQBAlq9HFeiJuuA/SJ7P3wFusqDNcY3GDAKzEKFJmADoRr38zUPHUwYNPrK63sHGUQ91Mk/SMtpNiSRYE7QdPZctwrhzoSbgyoysrBtzpppvoYM+R16Vqo4KoTqLq6xeJpOAFO7gQRGmu/S4tHWIuuy4fdBUAMHy8pZ9Cf89avabcrQ0kmNy5iuCHkuBbNwG3HzpZVV7S6zIl4yffGq/DYEDXViY19aweZU2nBohr3M5Gx+5vuaBNuS1u6klWuW7hgKAwIjSfeAkiddCOutNDpCza1wGZjHNvNrzs0J3bweSX1IUFhcSNMtg8o11GggH+Yn5RXnD3SmQXEMLXcXi5tY6yf+o+6k2rpYrmZAjA8rJDfDdiPMn40idi0PY1gOUEuG0Ot9gOUdFISzvlUoI1ZWn5nU/Ca0PMGFr7wWznMdxEfoOsL6BJAUgkdXXYfDYf5pRxsF5pJeIB/pO37/LFaL+KXD/aEAsAzQrGCF1YnUkmSo3HvAwYNYPqZWwtdYvqjINLC4uJsNgG/YdNRZec8LBZ715ySy23YtMSzcvMfPMdOpqCx1yVLxFIBrWAakDp8Cr8Jg2uXEtru7BRO0kxqe1eC5hbKjQxpcdAu3wGOs3rguyV8EZQY5iQGCPETmYwZJhWAH3hWeQVHgjUfAteHdXpUzhokP9LjMOUTYC4vsKxwFxU8VlsqFRDBYEuxMKJM6TJnJG/WAa05H0yZbH3+cFb4jDmrkDqhJc7ZYCLnZfS2adNkwtPDbFss15OXIjlrZM7qV5D1XXY6jud61sInMNgWWKZVDRSffM5sHrN9xtroeGipbeHJIABJJgADUnoB51pBmwVk5gaC5xgBdecUhuToyCbJ2ZSbceCzQDCtrEamGg9asKNWKojl+nmufbhXspxcOs8bCA76wLi7ds2FpGxb8mdpOUKsgG05VtPujNoSYmFHx73BOoWnN3bIEyYkPAIvtOW4idT5bq/i3EypFsZtAMy3QDrEiSRLHU7gVW4vGCn4WfV7Kz7P7PbUBquiDoWki3CNBbYSrTgPFPAvYS5zKLrDxDHvZRkXTYbk6dGBqGyqQ5rjt19lGx2DFalXbY92PDwk5ne0X2ghewXzN+0OmS43xBRQfk7fOrNcIplESiJREoiURKIlEWgYVfE8XUtlyiToAYJj1gfL1oiruNWX8XD3BcIVboGQKvMWDKSzEFojYKV6zmkAEWz2gwK4jD3bTKSCrbAzI2yjcmsXsD2lpW/DYh+Hqtqs1B+DqvCsPnsJf1IKlUEbSxJkA6EFVMHzFUzc1LNsIt88l9JqGljHUSACCC7oI28C4W5roPZ3iSu1vxZKujKcogi6gkbDWVgxt8RU/D457bk2j1Cpe0cCaTX9zZwcD/xdbbuM8ehWdvBeIdC1syJCzBkgTIgkjzrVhu2BXMFt/wBTr0WFU9w2TDxB14CY2i/wL41u4Ty5YPVtGjfVtCP5T/WpDO1MLUNngc7LHu2sb4wZG64nlef+Q+wWLWQjSttw8RmA1Eb5VbUepJqe587Vra9z2Q57S3dz3kfYBZdDLrcbpm0Hnr/YjbegNrLGJdZhaOH6fqDyU4KYzOpB/dOg9NwPnWioJgj58/RRg8AlrCDzHvp7LIHNADQCYhh+e8mvJkkTb5CwJDBJF+B+QFyWKutinvm0OWEs2zBGjMWYnsCFbz1AiTUEvNQmOQVl3PcCn3uplx6CAOkj1JMKAnB8qPYW4jXrjKI1ClQScquwAJLZCDp7p111xAsWjX081ve15iu5hDADuJHEgXsJnXiFX8Hw5R7rMCpt230bSGIyANPfNt3ivGGCTuXmJaHNa1t8xHlrbyWjhN4W35pyOMrxvlPUeYPMPSvGPgrbWw5c3w/ULjn++i7S0rshQpaMEBsjZderdAZ5WBCmQRE1dUnyzMdVGD2Ah+Z0wdRPTbG0GXCCLwslVbebItxDpzMkyN4jTl07T51kGNNyAsi6pWjvC1wvYGOGt733xwX3wlVs32LupkSMhXcyxBUM0x10PatYw1KZyp3tR7MpzhpsfzA8AIcQInZcWuscJYyA8t23Ogghs0ayOUCB31nNpW1rQLNj2Xteqap1a6N8iJtGpMndaIusnW5ce3BWGKEOLYkAnpvp5E69ap8T2hFUUadpIvz3LdTpUqNGoXA2DpGY6xt0vyFtigcT4WWuu/RyXGh2bX6bfCqivXAfOw381Z4LEhtBtM6tGU8xb11VtY4WLx8Fjy2whXvosMJPckTH4BUjvG1CaQ1gRzjT5uVXVxhwzfxAF3F2bdE2PQAx/keS9T4I+dlJk5cPbie7Fg/zNtfl5mrjD1O8pNfvC4vEsDKzmjeVc1uWhKIlESiJREoiURQ8W7+JaC5spLZoUZYAEZidtToBqfgaIqfjtm3ayu9x3vNeTw8xkqDdUEIigBVAfKWiYjMTvRF0lEXjH6QuF+Faw9xVhbgHibftFRVAI3kc2+xJqtxzIAI26/b7rtP4WxGdzqbzdrRl5EnN65fTcuY4OxOa2DDGHQjo6SV+hYfGolI6gcxzC6LHNAy1CJAseLXQD6wei9C4SouIl5VgMM0bx5VUEnDYp1QaAFw3X0HmuSxnhBw7jJBifupDcM8vyqtqg96GU7h0ZeM6fpsXjcZ4Zds1W0YE83mZ+NSmY41KlUU3ESS5vST6ifkKOaga1k7BHzqvn+kKTOUT36/St9bt7E4d4aCDAGo2kTz2rwVMzTc6lRcTwRbas+cqADJb89NTXQ4HtQ16pphh2EEXBBjpbnsKj4jHENBcBxj4f9KmxrsyuqOtwsjBSpGhMCJOgPMNJ61NqNdkIcMrtgMfuOGqkdnVKVR4fBAaRO3edk6RKrcHhQiG0FcKNWfoW6sQV0AiBr20k1KwlJtNljJ+6tq1UuqCrLcx0G0DYAQdTt94CJiogWruYzP2oMn8IXQgeZJ7ajWt0bSF66hMmqyB/afObjpA6EwsOJ4Bmt3FCLnKwCgJBVTmys0wH00A0EEdREPF0QQSz4FqpVWCo15cYm8xMkRIETF7zc67546zhyzBVEliAPU6DU1Ti5gK/eAxpc7QXXX/AKyLoCW1DICbYA5SSoGViZEF115wf2bARrVphawzRNvnv9lSU6DsOS+oYMSdtjqIv9JscpH1AmbLYMQtpcqNdt5vvHUQPwjQ9TrEnSrGCdV73T6z81RrXRs0PXX3gLOYVi3h3GUTrCwN+ecpMjXKJ213FeFwa0k2AWMZntazM0HdeT/b9QEf1GOGhVP+uvcuqLTMjMwE5zqxOnSQonYzVLiMY6o4MpmB7q8bg6VCg51cBwAOwaRfhJ2my63hrLcdwsBVGe2AI+zcaQoOkNM+o8qhYuAe9GjQfIi3KD7rnqofSptD9XWdJnxtN5P9wiBuB4qcvDwwUEbabdP8/pVLReMQ1gJ+kgH/ABO3peTpcLGpijSLi3aJHMbOtvVXPs7wwsbzkCY7bknMYPw+tS+zy7EivVJgwd+pk8TbhdQO0a4ZTp0xoPYWXR8EtwX7jKv8oGYfV2Pxro8FUbUw7Ht0InzvHTRUjzLrq0qUsEoiURKIlESiJRFhevKoliACQNe5MAfOiKh9tMVcGExa27Z5cPcJuMcqqQhIyn3iw0OgjzkRRF0JFEXM8c4QMTgblsiWDOyxvmDsRWmvT7ymW/JU3s7FnC4htUG23kdV5dw7hgVvE1lOYCfvTy7djr8K5ujWIzPP5ffQLvMXii9opf1W6bfMWXcezl2Syt97mWegO6j0NQ+2S6tQzsOl43tP/wCDPnK5TGM7shwGljzGh/5BXbqNu+n+fD8qq+zz3gDjrSkjlcjydB4yZ0AVY+trxWZy1V0XVRUaaf1Tbbflt5bV66uDYrG04gTvGvrUvtSmW4p8GWky2NMuyOA06LFuIAC13QrBlIlWEEfSrJlV9EUu7nPSgxvDozDpbQaG/wBK0uqgzO1eY4tzkvG0AcxW0hQRKZiGZV2hmKqIk7+ddhXrurS+LmBrJ48NbW6LsuzcIzDijTrWy5nu2DMRYE6y1oJM20nYq1sd4V22qEm1aIBynR9Zc9iDqB5RUXvcjwGmw9d6uvwvf0HueIe8GJ1b/TyixPFff1i8t5rQCu+YoDEE6xOYEET67Vvbi67H5JnmsPw+GqYdtYy1sTrIFtIMi3LVSrl+1bKuM3MvK4205T+FhBHlMDapv/ycRmHzqojcLWrAsMWNwdb3/uFweMX11XwYFTcOIQqVe27QeWXjK++gEtO/UdKh5GufnaRBnVYms5lP8M8GWuaLXtq3S5sI02G8qJw3BMuZHVstwDYayDKxOm+nxqVhcI5rsxcOikYrE03APpkS3fpex/XorVr+Qcl3MY+8CwA3MEAgsTpO1TqtVlNuZ9gFWsoGq7x04HCx66EAee8bFEXEsFRzb952DwsEoFA0A0k+I2vUqvYzS1sfnaCfpk/PVWIwrM7qbXaNESZ8RJ6wMg6E7xGjA4Brd65oT4auQYgNpCkHpMyPhUZpDXuvoCpOIxLa+HZszls8NpHSIKv/AGQtMDbcgws2iNOYMQQd+hMQekelR8TUa7Cuk2g+kfchVPazm5nMbqYcOBAII6gG++xG1d42ECifMf8Af0rnOyKjnVHtG1pHCTZo6kwFzFatIHNb8PxqxYbwWzSTJIAIGnUA5unbrXYfwzhX/gO8/qJ1twts2b1DxNTO9T/Z+8lxGuIcys7QYI0Gg0OugEfCrWjhjhmCju9tnkFHCtK2L1KIlESiJREoiURYXbYYQRIkH5GR9RRFp4hZDoVNxkXTMVIErOqksDAI0JEHXQgwaIoXsrcZsFhSTJNi0STMk5FJ9fWiKVw5RNw9TcaiLjOLcKCXXVdi0xPTU+vX6VyXbDPwxO57pHQX8y70XQYLFGoGz+UR56egTA4cqQR02/rVZQxAcwtdfLNt7T9Q6ajjOqyxZDwRv99h/XopmJxYUSzBY6kwPnTAYQsc/wABcDDRAMkOuSB/iCROhhci6qQSDsMKJc4xa/HIIJlQSIG8lQQKkYPsDHMxIcadmu3gTF7SQTO/z0XgNTNotWH9obDmFudJ1DAR6kRWx38O9oPoAGn4mm123B2CDsM67+C8BqEW15r5f4orqy22OYiAYYCTIBzRETrp61Jp9kYhmONaoIbJy3H/ABFjIAEbrW4KbgaJqYgOcPC0yeIB06rn8BgYfMJCqotp/wDkkdDIzT9a30MUH1CQbWaOZ09pXb4ut/KyuiSS53IfVGmw5eO0aqCvBR+EfL/qqr8Ud6szjTvVjiOF/eC8zqoPkAIImOsD4TU/E4nu2B03eB0Gh81W0MVmOQmzHHqTceU+cblHPBwbYBAGQneICmOp2AIJ/mrVSqvrsDKd3A6cD+h953ra/HijUdUcYBF+Yn3HtG5ar2FX9Wu2kdSWhwoj7upIkzBCjXbSes1e08DiKeHd3nPl1VfS7aoVu0KT728M750twJ9VydjFOhlGZeuhqC17m3BXa1aFOqIe0HmuyXCeJLxEw0dQryVkDaIK69AD1rX2mapAqSYt0mY+HhvXMUq7aRFIHeJ3lsA68wbbSRsW29w7RR0C+fUk1XYisWhjeE+aypYnxPdvPtZSGwUoTGpyodO2s/QVvfXnDGrvhvUXnyhRm1orhm6XDraPUq84HhE8FcurBzm0jmGon6a1ErU6zKVRjtHsDhyBvH36KpxuK7zEnhbzCtGxO1U9Fpp4d7hqS0DpJMcQQ3lPFc4cTaVVcM4KMZeuOwXwVfK24dmWBEgjTz13012+tYSq7D4Sn/UWg/2jNe06a6LNpkSuz4SgCGABLtoNhDFRA9BUbVZqbREoiURKIlESiKqXB3zdztd5BczBCq6LlgBWWCBrrmzHzFEVhiy2RsnvZTliN40idPnRFAu4QFFuXLb3rioOSRqe4RmW0H1PNp1ExRFr4JiQmGDXSEh7gMnQfaNoDAkDYaDppXoBNgi5bi3tewuXUw4YBm9/LrOUDlB6aTO9WFHBSMzyOS8lQvZvF/alHu5y+xJ2I8yeaf3Z2ql/izs84jBd5TZBZfTUbdlo1vErfhquR3NdU1gV8zwL8rzVdo0GeM2jrOuzhqpdSrIhcl7Y4Ih1ukB0IgqYBzDs2jAEdj02r6P2BjWVKXcNsQAREwWnTUkyNDP3VXiNZXM3HEAtnsrMAAzMHWAYJ9Tp59K6RomSL/LKPmtJss1ZnGpVrUmJkNI2A91mePVflXjIY6dqNeSeC6PgHCYmFK6agmSC209Jjp0n1rju2sc4ue1jhYEDidXxvge43q+wbWUKLZF3GTyH0+t9norpOF6D+n/uuRxWJNLLRBu3X/Lb5acL8VMbipJcdvsszwwHXTftWVc58Uf6T4jGxpuY0FrgLBmLLWAbrLYeGA7isK2NdiaeYC7Tp/adB0Nr3ObgsGYg0zY6+/7rkfaXiaBjbtuVgQZWVJO87yBtEETMzGn0X+H+xHYej3j2y92t7jgPl98Kmx2PNUls2HkqmzbbNnZVdwZBQ5T3ll6D1QEnfTfoBSERMA79OQP7/tCp5iZ28Pf4FU4jhoGJyRCNzgTByQWIkyZABGvUVxtfD91XNM7D6L63hO0e+wArg+KI0/Nppa03t0V17McRNy5LHdiGGy5bhlY/heQOv2g6Co1d2emSdJv/AInhw13qB2lhBQZDNwjfmYLz/k3XZ4SdSu2PD51/vXLY+uRiHjcY8rT1iVQ0sRDB81us1wGkRpPapTH5sKKQ1cHOHMGI8gfPgtTsR/Mz9On+1SezvE1DupZhmbMoYbEEnf5QPKu+7ZwBp4VlUCe7bBja0gAjrGuu5UNSqZL+MrCxcv3rosl8gDZDctkamcsRqR8wR16VV4nD9m4enT7umCX3aHSYzRcyeXPQbVWYirSp5WDUm3WNfReoYewqKFUAKNv/AH1PnVuTKtVo4OZsW26soc+rcxjyk14imURKIlESiJREoiURKIoZxDuitZA5jE3JGUaicsSTI90x6iiLnB7PJiluhrzllvOCVPLm802B+ug8yZFDEOomWgfOK8hUeK9ksQjtbssrKFVjGhIbMNZ3JynlkDQdzU1uNpOvUF/T5xuUhU7rcsvJssjLrmjLtvp7sabCJ+NSC1lZhaXAg2jXX185Xi7PDY8XFV1OhH+b/GvkHafZp7P7yi7a4R/iBJn/ALN6jgsH1i1aeJWFvI1toII666jYx5Gs+xMVUo1hk1GnL8zZ2B2wk2OmpnQ6pnsuFxNo2nK3LssfuXJIPaWAKkH4ecV9YwtRmKpCpSHh3jYRqInUdeEha2mxvJO/5Cnez3BDfbNetrkQaEHlfsIU5cv8MDXr0hdr9o08E1rKbjneYA2gfmNxPhF7z+uzD0S8y8Wjz+3lC7e2wVSB1O9fMKtb+f3ro/lzyLyZI10B43A2hTqmMBJA5dAtgxdVeLw4p1nNGmonWDcTxg3WBxkLD9Z1/wA/z/3VhiGluCpu/M4Qf8WmQOs/+eJWBxUXVT7ScaFu0QJLtoAok+Z02gdTFXH8Idkvr4rvjZrd9geHHjrrptGBxDqgsuBXGKshb3N2uiVU7jWGUsCNzAHwNfWjSc65ZbhqfUGDwklaA2LT5/CpliyyjO9kZp+4fjLCSvnAgfCK0OeHeFjrcfYWB85UhjMt4WWIXOhuzzKjqM2jcxAUjyEsCRpqAOtc323SFM98Bsi2/wCcV1PYGKv+GdoXB3QTIPkIWz2Q4O0vdiQoAjWCfe38oHzrmaWILXhw36bxBPuAOoV323jGlgo6E7dw09ZPkvSLN1SJGx1+f/c1yvaNISHtMjSf8dPNsH01BXGmo6mS11iFH4pdAsXIXMSpEDfXTSrHs6m53amHpk5cuW/IZvXQrU6sC08Vx3AeG3MSPDtPyTztcUECfdAzSCd9PjqAK+tV3tpeJ7b7IPnpH3UbVdH7LYEeMoAyi2WMa/WdSZnX0rjqeHq1qza9bUSLCBGyOAv6LmMEX4nGS+xpkgxpH5fv6Lr+Itks3HWAVRmHqASPhNWy6lb8NZCIqDZVCid4AgURbKIlESiJREoiURKIsXQEQRIoi13ryW1LMVRRuToJP95oiqPZx18TEqLRs86MqMFBNs21VXyqTCsUYDNB5SCARRFYNpiFj79ps3nkZMvyzt8/IURb7trPowGXsQDP/VAYRc77QcMS0oNqbcsZCARPvTqCBsaq+2abatIVajA/JsJIttuCOG/RRMZanniYXJ4lMUAPDxAMnXOqg/CFI6/51r8LW7G7ompRLQ62rjpB3ztHqoLMTQLJNp66Ru5hVGILqyvibXimRJKiAvUSkBjH4pA+ddVh6jPwzmYGoBIMXm+8zJ6689FLGRzZbBXU4/iduzYLKUGbRZBgk66gCfM6VyvZ+GxmK7RBxMnuhc8SPLhbdqVsp1CAcy5qxxfFAFmfOmkFVUk9soA0/mGnauiqdh9nFopinAF4lw133k+fJYZGxpZRrnGLl2WF50gfy/NYP0JM+VSG9kYRrWg0mnZcSbc5914AxwkLNsffcZFPirG4fm9WKsCs9m2jyNbRgsK05sgBtsGyw2bBI6r2xsAFTYrGKHhLl228wxEtPTKpBBAmZMEnSNNGvsNhstK7WkeXXSDwEgDbwlspQLKRgsI4Y5/DusD7wAzLHUkAXM56BtBE6mI9qVabgMstHofdsb410smUBWKZQczZ1Pbcn12MT/nbQcxGUQfnUIpGGLMTmKurcpIiRO24BgHygfKq/tLDMrYZ1ICDFp0n1HXVSMJiDQrNqbvZWHArwt3mtw0sseQI1BP5fGuco4BrezKVd8DK7MTtgmCL6RAJ5KZ2pijUxBvYCPnmulvXFQgSB29DXEYHCVK7n4ZwuSOMOaSLxwzbY9FU4qqXVyBthV2Mbx18G2+pjMyycijUsQusaRp1NdL2FhKtLtF+Kr0y0eIgEaydBylaKTnOfcQur9nRbt2LVsMM2QTJGYtEtPczXS1H53FylqTheHKlx7g3f6d/maF/hDYUKjgWU8TUxA1dHp+v2X3io+yZTs8IfRiFMfAmsFNUyiJREoiURKIlESiJREoijYXDZSxJBLEHQRqBHeiKpwRK4/EBnzs2HslV0Gi3L8gdTlzpJk+8NpAois8QIu2W6nMh7QRmP1QfWiKZRFB4hbEoTrLwZ7FSvyEzRFxfGcC1o6KRbk5SevbY/nB0rl+0ezC0AUvpE+Z+DVcd2xh3YTLkHgv0JO3pF9scFHFw8q/uye2upnsBUF2GrF9KlSnNGziZ2blrpVKjn06bNYHSSTfdCg4hcNdEFNLZ0iVjMeYwI3IHnX02jgKtHV8l0kzBvsHQWHLVSMT2nVl7mNkNdtsSDbpBiOB4KvxPBlY50vHTTUfIAjYaHpA0qSKbmwwtBt/vXnvWdDtdlSnnqgtggHaLyRx2HZu6RcTYvzD21ZdxOoA2kssOdO/y2Fetp0gLEg/N9vmqtqdbvW+EgzccvdRsMbbnLazrrvoZ7eYHWBPxgRtdRdT8T4PpHz5C3UWhxkKYcP8Aw3GGk7so6hTo49RH1rXLTvaPQ89imyUt27aASuUjZRqB2JB+gJ16+eRL3aGR8tP38uHhWQzH74YdjHyCtsY6rsNjWByNtlg/No2c9dyLE25MMhXTedAPQjb6msgS0S0z8+ckW1sWxIKvJnNzAZs3fUFZnYAn861fh6WQseyGkEGNIOote+0mEJzaqZx0i7ctkIxZrerA6LrBAkQD0JqhoFvZ7a1SoRlDpFheRuG8yb+yjYiu2iC9+xdh7EcLC22EyAQCPxECQT5c23lUHC1qlerVquNiRlG4RPmZvxC04Co6oXuJtIjlE/ceS6q7YVtGVW9RNTlYrT+px7jsukROZfLRto/dI+ggihcTu3BlthRdYlWKqcrZVMk68o2AEkAnSexFLwXEBcOU27ttgJK3EIA8s4m2x/hY0RTKIlESiJREoiURKIlEUNc7XLgkhMoCmACG1kqTObcbiBA3kwRVYwy2cXZhAloWryBpkvcc2rhJ3JJW2xLsZJBnoWIrTHaG2e1wAfEEH86It9++FHdoJCiMzR0EkDqBJIAkSRRFpvYTxARc1UwQo0iIIOYGZkTI2+tEUXF22HIjLdPRLokD+JgJA8yCT50XhAOqhnhyi29u5bZDcWDct86g7jL1EbyyxoASayokUnhwAWtlCnTEMAHz57Ly7GYe7bxbIpD+IGDRpDmQGUEnkZh35c0HoT11GvSfhQ42yERyGw21A84ttAg1uzgXucPzAz1UPhXEHBi8pXOORWMM7LzQBuNoJjqBuRUrFUmuANIzlNyLgA2ndttynQFV9HszKC1wsdm+LhQcN7RvcuoEBd2YAKDGadIkbDp2FSquAZTouzWaBrrHG+p91ppYCr3mc/p02QNll7Hwz2RsmwovrmuEavJDgHXLOh8unpXD1sU/vCWWG60eWnvzXSUqeRgbM81V439Hsa2LskbLdGk9NR/Wt7e0XGzx5LZC5riHCcXZMXrRYanQ5wRImCOYbjWBUpmIoP8AoMHy/b3XkKvVlcxBB/dOgHodh8akAOYJmfnD9F4t0mMqOrDsevqriD5ATHx1wgTme0g/No/aV6tuFw7M4tLaPitoMuhjvroDvJ0AFeOcMubN4Rv+f7RdDjeAiwqhJI2uNOhuCJj90TA8w3x5HtSlVx2IbJ8N7bAePP7WXL/xKyq1jXtJy7dwNo/bqus4FgrluyuVxqJysugntBkaVvoUe5YGblb9j03MwbA/WJ89Ap3606/tLZj8VvmHxHvA+QBA71uVmvl3ilsLMy0wEHvs3RQpjX1gDWSADRFo4Zw+4rm9cdTcuKviACQCAYVHgN4aksQCN2Y6FjRFaURRsHg/DkBmIgABjIETt5mdfQURSaIlESiJREoiURKIo17GqtxLX3nzQB0CiST9PnRFS4wEYnCteeXztCJJS2GRhqPvEtCi4wHUALLAkVtjyWgW4ZkYMRO0a6+ZGw09QNaIsMPikX9pmV+9wAecBhywPInpOtEW57zMSqaRu52B6gCZJ+m+siKIt1iyFED4k7k9yaItlEXJfpA9kUxtsOH8O7aBKMfdMxo3xA1G1WXZ3aL8G4wJBifnVbqNUMNxIK8X45hLlvEC8UdLhPikFdVdTz6EbKwnXSCOldPhe0aJody4iAMvMaDzCnU6FJ7Ytb4F6J+j32OTD3P1vEWWQkA2lZSfDOuYmCY6Rm6HvMU3avbD67BRY6207927rvKg1cg8Ldm1em2bysJVgR5H/Na59aVjiL2WABLH3V7/ANgOp/6FESxYiSxljufyA7KO3r3oih8S4Fh74PiWlJPUaN06jXoK2MrPYfCUXNY39H6iTYulT0FwZgPQ7/OamN7Qfo8SPJeQpXAOEnDKUKlmI+1u2ySR+6BoV9UzNpJjSNGJxBrOnQIAr24lm8gtSBGy7ER2U6jtWhjyxwcFpxOGp4ikaVQWKnIoAAGwECvCZMlbWMDGhrdAvrsACSQANSTsB514slQYO3ZxxNy9aDqsG3av2iMinZyjj321gnUKY0JaSKxs4MWFc2hcYHUWy5YA/uZyci7co5QAIA1kimWHLKGIKkgGDuPI0RZ0RKIlESiJREoiURKIsGKgiYBJjzJ/wURVfE8NdvnKn2QRgwunViy7BUIjJr7xM6GBs1EWL8RfDqxv2TkUSbtkZ1I0963+1zkzoocbc0mARb7GJTEZgrKbY0ZfvHf3x91TB0I1A7GKItw4cq/sybfknu9/cPKNdyAD50RDcvLuguD9w5W/2scp7zmHpRFkOIW/xQfwkEN6BSJJ8hRF9t2SxDvPcJpC9iY3b4wOm00RbmtKSCVBImCRqJ3oizoig4+xbMck3DouUlX8+deYL3/rMEixs4S6nMLgdjvnWJjoCvuj4HcnU0RbBjSNLltl8xzIe8EagfxBfKiKTauhhKkEdxRFpxF0k5EPN94/hH5Zuwoi3WrYUBQIA/zU9T50RY38OjiHVWHZgCPrRFoGBy/s3ZR2JzL8A2w7AEAdqIqrFYq87AGz4tlHhzaIlmEH3HIBtLqDDMxZQAuhoivMLiA65gGA7OpU/JgDRFtoiURKIlESiJREoiURKIlEUbF4JbjIza+G2YCB70QDtII12jeiKTRFGfDq7hixOTZZGUN3I/EJ6nTtOtEWGO4VZvQblsFlnK45biToclxYdCQN1INEUTD4fFok+Ilx/wAD6D08VVnT8WTX8I6ES7x9bYi9buW3/DGYHUCVdeXJqDmbLAILBehFLtYZXGe4Ecsv8ShTBhZ3B0JPWB2ABF9GDK/s3Kjop5lHkJ1A8gYA0EURfBiXX9pbP8VvmHxGjA+QBA70RZHHKRyEO3RQdf5uqjzj56CiLZYsZZYmWO5/IDso7eZ6k0RbqIlEVdxDDKTyDLeYaOuhHYuRGZQfunQkfIizTDXLc5GVhJMPoSf4x/Y7AURZDHR+0R084lT6Ms6dpg+Qoik2rqsJVgw7gyPpRFA4peuN9jYZVuH3nK5hbXzEiWOwE9ZggQSLfwqyyWltsqLkGVQjFlyroplgCCQAY1jaTuSL7j8H4oUZ3WDPIxE6EQY9Z8iAdxRFKoiURKIlESiJREoiURKIlESiJRFGw+BRGLLIzdJ5fWNp2E+VEUmiJRFHw+EClmPMz7sd4E5VHZRJ07kncmiKDieCKoZsMBZusSZQlbZYnVrlscrt3JGYxGYbgiJcxdoDOiYgACWtRbctoDFtzkiZM+IIGkGJJFs/1q1IQGLjGEtvKMxidAwnQamJgeoki2/6ajHM4DXPxxDDyQjVR6H86IsvAuL7jyPw3BPwzDXykz8aIgxuXS4jKe4ll+DAfmAfKiLJsYsAoQ5acoU6GN9RMAdT/WBRFnhbGUamWOrNESfToOw6CiLdREoireJ20WCE+1c5UynIWMEgMw+4ACTMiBsTAoij4bAYmyspdt3nIBfxVyZ3AAnOk5AY/C8AADaaIrqiJREoiruHcatXmKDMrAkBXEFgPvJ+JYg6aidQDpRFY0RKIlESiJREoiURKIlESiJREoi+MJEURRuHYZraBXutdP4nifoBRFKoiURQF4TaKutxRd8QAXPFGYMB0ymQE3hQABJMSTJFGxOBuWknD3LhbZUusbiEn8TMS4WdScxgDQHYkW1eIXE0vWWEf/Za50InQx76mNSCpA2zNuSKRb4jbZc1thc1ywhBObfKR0buDEdYoiwt8PGrsSLjakoxHoOzAdMw6kwJoiyIvLsVuDseVo9RIY+UL60Rff8AUEHvzbP7+g/3e79aItuMxK2ka485UBJgEnTsBqT0AGpOgoigYXh7m7+su7K5GXw9CqJvlHZiYLMp1hRqFU0RWtEUX9QTxfGg5wpUSdADEwOh0/yaIpVESiL5FEX2iJREoiURKIlESiJREoiURKIlESiJREoijcRF0ofBKi50zzlPkSASPWDRFnhM+X7SM0nbt0nzoi3URKIqluCI91r9wfakBUZCQURSxAVtDJLEt0OgIIFEX3EJiLKl0uJcUCSuIOQADr4qKYAEkyhnTUayRfMNx+2UV7i3LAZQ3265coInmYEqpEiZOh03oitqIqCzw8XWFy0xtWkM2hbjI5j9plIywJIEAT70nlykVlhvGUnxWtsgBIcSrDyZTIOmpcMO2Ub0RS7VwMMykEHYgyPnRFlREoiURKIlESiJREoiURKIlESiJREoiURKIlEWrFM4RjbVWeOVXYqpPmwViB55TRFB4Zhb4ZmvXZljyqsIRAAIBLMu22bf1ois6IlESiLC8xCkqMxAMCYk9BPSiKNw3FvcBz2jbIMamQd9jAJ2nYb0RTKIlEXN432ftt/8ewGsWyIu+EItlCDKLbINuWnmIWYnUEiiK+wqOFi4wZpOoXLp0kSdY3IgE9BtRF9xVgOpQlgD1Vip+BGooi+4ewqKFUQPzPUnuTvNEWyiJREoiURKIlESiJREoiURKIlESiJREoiURKIlESiJREoiURKIlESiJRFpXFIWyB1zfhkT56URbqIlESiJREoiURKIlESiJREoiURKIlESiJREoiURKIlESiJREoiURKIlESiJREoiqLWDUXgCWacz8x2YEQeWAdGjWdAKIreiJREoiURKIlESiJREoiURKIv/2Q=="/>
          <p:cNvSpPr>
            <a:spLocks noChangeAspect="1" noChangeArrowheads="1"/>
          </p:cNvSpPr>
          <p:nvPr/>
        </p:nvSpPr>
        <p:spPr bwMode="auto">
          <a:xfrm>
            <a:off x="155575" y="-1165225"/>
            <a:ext cx="2857500" cy="2438400"/>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black"/>
              </a:solidFill>
              <a:effectLst/>
              <a:uLnTx/>
              <a:uFillTx/>
              <a:latin typeface="Calibri" panose="020F0502020204030204" pitchFamily="34" charset="0"/>
              <a:ea typeface="+mn-ea"/>
              <a:cs typeface="+mn-cs"/>
            </a:endParaRPr>
          </a:p>
        </p:txBody>
      </p:sp>
      <p:pic>
        <p:nvPicPr>
          <p:cNvPr id="39" name="Picture 4" descr="A picture containing icon&#10;&#10;Description automatically generated">
            <a:extLst>
              <a:ext uri="{FF2B5EF4-FFF2-40B4-BE49-F238E27FC236}">
                <a16:creationId xmlns:a16="http://schemas.microsoft.com/office/drawing/2014/main" id="{80676BBC-0565-6742-A1B6-06D1F608632F}"/>
              </a:ext>
            </a:extLst>
          </p:cNvPr>
          <p:cNvPicPr>
            <a:picLocks noChangeAspect="1"/>
          </p:cNvPicPr>
          <p:nvPr/>
        </p:nvPicPr>
        <p:blipFill rotWithShape="1">
          <a:blip r:embed="rId5"/>
          <a:srcRect l="5098" t="28185" r="39216" b="14286"/>
          <a:stretch/>
        </p:blipFill>
        <p:spPr>
          <a:xfrm>
            <a:off x="2333334" y="29923419"/>
            <a:ext cx="6068385" cy="6379977"/>
          </a:xfrm>
          <a:prstGeom prst="rect">
            <a:avLst/>
          </a:prstGeom>
        </p:spPr>
      </p:pic>
      <p:pic>
        <p:nvPicPr>
          <p:cNvPr id="41" name="Picture 7" descr="A picture containing box&#10;&#10;Description automatically generated">
            <a:extLst>
              <a:ext uri="{FF2B5EF4-FFF2-40B4-BE49-F238E27FC236}">
                <a16:creationId xmlns:a16="http://schemas.microsoft.com/office/drawing/2014/main" id="{5137571F-9C42-4A41-826A-F9B0A32A21B0}"/>
              </a:ext>
            </a:extLst>
          </p:cNvPr>
          <p:cNvPicPr>
            <a:picLocks noChangeAspect="1"/>
          </p:cNvPicPr>
          <p:nvPr/>
        </p:nvPicPr>
        <p:blipFill>
          <a:blip r:embed="rId6"/>
          <a:stretch>
            <a:fillRect/>
          </a:stretch>
        </p:blipFill>
        <p:spPr>
          <a:xfrm>
            <a:off x="2970002" y="35073508"/>
            <a:ext cx="1229888" cy="1229888"/>
          </a:xfrm>
          <a:prstGeom prst="rect">
            <a:avLst/>
          </a:prstGeom>
        </p:spPr>
      </p:pic>
      <p:pic>
        <p:nvPicPr>
          <p:cNvPr id="1026" name="Picture 2">
            <a:extLst>
              <a:ext uri="{FF2B5EF4-FFF2-40B4-BE49-F238E27FC236}">
                <a16:creationId xmlns:a16="http://schemas.microsoft.com/office/drawing/2014/main" id="{DACE9816-9188-48D6-BB29-7FE4D9353F6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686573" y="37018488"/>
            <a:ext cx="5361907" cy="5481822"/>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295C3D5D-CFF6-4841-993F-80206A2961BC}"/>
              </a:ext>
            </a:extLst>
          </p:cNvPr>
          <p:cNvSpPr txBox="1"/>
          <p:nvPr/>
        </p:nvSpPr>
        <p:spPr>
          <a:xfrm>
            <a:off x="23072933" y="17189518"/>
            <a:ext cx="8906256" cy="7709803"/>
          </a:xfrm>
          <a:prstGeom prst="rect">
            <a:avLst/>
          </a:prstGeom>
          <a:noFill/>
        </p:spPr>
        <p:txBody>
          <a:bodyPr wrap="square">
            <a:spAutoFit/>
          </a:bodyPr>
          <a:lstStyle/>
          <a:p>
            <a:pPr algn="just"/>
            <a:r>
              <a:rPr lang="en-US" sz="4700" b="1">
                <a:solidFill>
                  <a:srgbClr val="4472C4">
                    <a:lumMod val="50000"/>
                  </a:srgbClr>
                </a:solidFill>
                <a:latin typeface="Calibri" panose="020F0502020204030204" pitchFamily="34" charset="0"/>
              </a:rPr>
              <a:t>Future Work</a:t>
            </a:r>
            <a:endParaRPr kumimoji="0" lang="en-US" sz="4700" b="1" i="0" u="none" strike="noStrike" kern="1200" cap="none" spc="0" normalizeH="0" baseline="0" noProof="0">
              <a:ln>
                <a:noFill/>
              </a:ln>
              <a:solidFill>
                <a:srgbClr val="4472C4">
                  <a:lumMod val="50000"/>
                </a:srgbClr>
              </a:solidFill>
              <a:effectLst/>
              <a:uLnTx/>
              <a:uFillTx/>
              <a:latin typeface="Calibri" panose="020F0502020204030204" pitchFamily="34" charset="0"/>
              <a:ea typeface="+mn-ea"/>
              <a:cs typeface="+mn-cs"/>
            </a:endParaRPr>
          </a:p>
          <a:p>
            <a:pPr algn="just"/>
            <a:r>
              <a:rPr lang="en-US" sz="3200"/>
              <a:t>The system’s high sensitivity to the environment attributes to its ability to perceive and evaluate its surroundings. The considered solution is the implementation of a visual module, such as the cameras of the </a:t>
            </a:r>
            <a:r>
              <a:rPr lang="en-CA" sz="3200" u="none" strike="noStrike">
                <a:solidFill>
                  <a:srgbClr val="000000"/>
                </a:solidFill>
                <a:effectLst/>
              </a:rPr>
              <a:t>Intel</a:t>
            </a:r>
            <a:r>
              <a:rPr lang="en-CA" sz="3200" u="none" strike="noStrike" baseline="30000">
                <a:solidFill>
                  <a:srgbClr val="000000"/>
                </a:solidFill>
                <a:effectLst/>
              </a:rPr>
              <a:t>®</a:t>
            </a:r>
            <a:r>
              <a:rPr lang="en-CA" sz="3200" u="none" strike="noStrike">
                <a:solidFill>
                  <a:srgbClr val="000000"/>
                </a:solidFill>
                <a:effectLst/>
              </a:rPr>
              <a:t> </a:t>
            </a:r>
            <a:r>
              <a:rPr lang="en-CA" sz="3200" u="none" strike="noStrike" err="1">
                <a:solidFill>
                  <a:srgbClr val="000000"/>
                </a:solidFill>
                <a:effectLst/>
              </a:rPr>
              <a:t>RealSenseTM</a:t>
            </a:r>
            <a:r>
              <a:rPr lang="en-CA" sz="3200" u="none" strike="noStrike">
                <a:solidFill>
                  <a:srgbClr val="000000"/>
                </a:solidFill>
                <a:effectLst/>
              </a:rPr>
              <a:t> Depth Module D400 series. </a:t>
            </a:r>
            <a:r>
              <a:rPr lang="en-CA" sz="3200">
                <a:solidFill>
                  <a:srgbClr val="000000"/>
                </a:solidFill>
              </a:rPr>
              <a:t>Visual sensing opens the doors to simultaneous localization and mapping, which ultimately allows the system to operate in unknown or disturbed environments. </a:t>
            </a:r>
            <a:endParaRPr lang="en-US" sz="3600">
              <a:latin typeface="Calibri" panose="020F0502020204030204" pitchFamily="34" charset="0"/>
            </a:endParaRPr>
          </a:p>
          <a:p>
            <a:pPr algn="just"/>
            <a:r>
              <a:rPr lang="en-US" sz="3200"/>
              <a:t>	Improving the robustness of equipment used in the process suppresses the occurrence of disturbances to the system. This comes with a cost, however, improves the performance and reliability of the packaging process. </a:t>
            </a:r>
            <a:endParaRPr lang="en-US" sz="3600">
              <a:latin typeface="Calibri" panose="020F0502020204030204" pitchFamily="34" charset="0"/>
            </a:endParaRPr>
          </a:p>
        </p:txBody>
      </p:sp>
      <p:pic>
        <p:nvPicPr>
          <p:cNvPr id="24" name="Picture 13">
            <a:extLst>
              <a:ext uri="{FF2B5EF4-FFF2-40B4-BE49-F238E27FC236}">
                <a16:creationId xmlns:a16="http://schemas.microsoft.com/office/drawing/2014/main" id="{079B3FCF-7748-4D4B-B535-6014391B861B}"/>
              </a:ext>
            </a:extLst>
          </p:cNvPr>
          <p:cNvPicPr>
            <a:picLocks noChangeAspect="1"/>
          </p:cNvPicPr>
          <p:nvPr/>
        </p:nvPicPr>
        <p:blipFill>
          <a:blip r:embed="rId8"/>
          <a:stretch>
            <a:fillRect/>
          </a:stretch>
        </p:blipFill>
        <p:spPr>
          <a:xfrm>
            <a:off x="11904947" y="15008735"/>
            <a:ext cx="4046078" cy="4048762"/>
          </a:xfrm>
          <a:prstGeom prst="rect">
            <a:avLst/>
          </a:prstGeom>
        </p:spPr>
      </p:pic>
      <p:pic>
        <p:nvPicPr>
          <p:cNvPr id="25" name="Picture 12" descr="Diagram, engineering drawing&#10;&#10;Description automatically generated">
            <a:extLst>
              <a:ext uri="{FF2B5EF4-FFF2-40B4-BE49-F238E27FC236}">
                <a16:creationId xmlns:a16="http://schemas.microsoft.com/office/drawing/2014/main" id="{4866B4A8-2541-45A2-91FB-240B8C2A6859}"/>
              </a:ext>
            </a:extLst>
          </p:cNvPr>
          <p:cNvPicPr>
            <a:picLocks noChangeAspect="1"/>
          </p:cNvPicPr>
          <p:nvPr/>
        </p:nvPicPr>
        <p:blipFill>
          <a:blip r:embed="rId9"/>
          <a:stretch>
            <a:fillRect/>
          </a:stretch>
        </p:blipFill>
        <p:spPr>
          <a:xfrm>
            <a:off x="15951025" y="15068129"/>
            <a:ext cx="5679590" cy="3610183"/>
          </a:xfrm>
          <a:prstGeom prst="rect">
            <a:avLst/>
          </a:prstGeom>
        </p:spPr>
      </p:pic>
      <p:sp>
        <p:nvSpPr>
          <p:cNvPr id="6" name="TextBox 5">
            <a:extLst>
              <a:ext uri="{FF2B5EF4-FFF2-40B4-BE49-F238E27FC236}">
                <a16:creationId xmlns:a16="http://schemas.microsoft.com/office/drawing/2014/main" id="{E6DF77DA-5253-49D8-BA9A-07D80A4BD694}"/>
              </a:ext>
            </a:extLst>
          </p:cNvPr>
          <p:cNvSpPr txBox="1"/>
          <p:nvPr/>
        </p:nvSpPr>
        <p:spPr>
          <a:xfrm>
            <a:off x="13932163" y="19067066"/>
            <a:ext cx="5050575" cy="584775"/>
          </a:xfrm>
          <a:prstGeom prst="rect">
            <a:avLst/>
          </a:prstGeom>
          <a:noFill/>
        </p:spPr>
        <p:txBody>
          <a:bodyPr wrap="square" rtlCol="0">
            <a:spAutoFit/>
          </a:bodyPr>
          <a:lstStyle/>
          <a:p>
            <a:r>
              <a:rPr lang="en-US" sz="3200" i="1"/>
              <a:t>Figure 4. Folding Mechanism</a:t>
            </a:r>
            <a:endParaRPr lang="en-CA" sz="3200"/>
          </a:p>
        </p:txBody>
      </p:sp>
      <p:sp>
        <p:nvSpPr>
          <p:cNvPr id="30" name="TextBox 29">
            <a:extLst>
              <a:ext uri="{FF2B5EF4-FFF2-40B4-BE49-F238E27FC236}">
                <a16:creationId xmlns:a16="http://schemas.microsoft.com/office/drawing/2014/main" id="{A94F2A7E-3D1C-41C1-B14C-7F58299DA6B7}"/>
              </a:ext>
            </a:extLst>
          </p:cNvPr>
          <p:cNvSpPr txBox="1"/>
          <p:nvPr/>
        </p:nvSpPr>
        <p:spPr>
          <a:xfrm>
            <a:off x="1552670" y="42490228"/>
            <a:ext cx="7629713" cy="58477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a:ln>
                  <a:noFill/>
                </a:ln>
                <a:solidFill>
                  <a:prstClr val="black"/>
                </a:solidFill>
                <a:effectLst/>
                <a:uLnTx/>
                <a:uFillTx/>
                <a:latin typeface="Calibri" panose="020F0502020204030204"/>
                <a:ea typeface="+mn-ea"/>
                <a:cs typeface="+mn-cs"/>
              </a:rPr>
              <a:t>Figure </a:t>
            </a:r>
            <a:r>
              <a:rPr lang="en-US" sz="3200" i="1">
                <a:solidFill>
                  <a:prstClr val="black"/>
                </a:solidFill>
                <a:latin typeface="Calibri" panose="020F0502020204030204"/>
              </a:rPr>
              <a:t>3</a:t>
            </a:r>
            <a:r>
              <a:rPr kumimoji="0" lang="en-US" sz="3200" b="0" i="1" u="none" strike="noStrike" kern="1200" cap="none" spc="0" normalizeH="0" baseline="0" noProof="0">
                <a:ln>
                  <a:noFill/>
                </a:ln>
                <a:solidFill>
                  <a:prstClr val="black"/>
                </a:solidFill>
                <a:effectLst/>
                <a:uLnTx/>
                <a:uFillTx/>
                <a:latin typeface="Calibri" panose="020F0502020204030204"/>
                <a:ea typeface="+mn-ea"/>
                <a:cs typeface="+mn-cs"/>
              </a:rPr>
              <a:t>. </a:t>
            </a:r>
            <a:r>
              <a:rPr lang="en-US" sz="3200" i="1">
                <a:solidFill>
                  <a:prstClr val="black"/>
                </a:solidFill>
                <a:latin typeface="Calibri" panose="020F0502020204030204"/>
              </a:rPr>
              <a:t>2x2x2 Flatpack and Folding method</a:t>
            </a:r>
            <a:endParaRPr kumimoji="0" lang="en-CA" sz="3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TextBox 31">
            <a:extLst>
              <a:ext uri="{FF2B5EF4-FFF2-40B4-BE49-F238E27FC236}">
                <a16:creationId xmlns:a16="http://schemas.microsoft.com/office/drawing/2014/main" id="{4858ED18-BD6B-4383-B016-7583EBACF78F}"/>
              </a:ext>
            </a:extLst>
          </p:cNvPr>
          <p:cNvSpPr txBox="1"/>
          <p:nvPr/>
        </p:nvSpPr>
        <p:spPr>
          <a:xfrm>
            <a:off x="2569715" y="36249343"/>
            <a:ext cx="5595622"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a:ln>
                  <a:noFill/>
                </a:ln>
                <a:solidFill>
                  <a:prstClr val="black"/>
                </a:solidFill>
                <a:effectLst/>
                <a:uLnTx/>
                <a:uFillTx/>
                <a:latin typeface="Calibri" panose="020F0502020204030204"/>
                <a:ea typeface="+mn-ea"/>
                <a:cs typeface="+mn-cs"/>
              </a:rPr>
              <a:t>Figure 2. </a:t>
            </a:r>
            <a:r>
              <a:rPr lang="en-US" sz="3200" i="1">
                <a:solidFill>
                  <a:prstClr val="black"/>
                </a:solidFill>
                <a:latin typeface="Calibri" panose="020F0502020204030204"/>
              </a:rPr>
              <a:t>Kinova Gen3 Lite Robot</a:t>
            </a:r>
            <a:endParaRPr kumimoji="0" lang="en-CA" sz="3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FBBFC24D-6F36-4C88-A74D-A6EC611ECE27}"/>
              </a:ext>
            </a:extLst>
          </p:cNvPr>
          <p:cNvSpPr txBox="1"/>
          <p:nvPr/>
        </p:nvSpPr>
        <p:spPr>
          <a:xfrm>
            <a:off x="10524739" y="6936941"/>
            <a:ext cx="11865422" cy="7971413"/>
          </a:xfrm>
          <a:prstGeom prst="rect">
            <a:avLst/>
          </a:prstGeom>
          <a:noFill/>
        </p:spPr>
        <p:txBody>
          <a:bodyPr wrap="square" rtlCol="0">
            <a:spAutoFit/>
          </a:bodyPr>
          <a:lstStyle/>
          <a:p>
            <a:pPr algn="just" rtl="0">
              <a:spcBef>
                <a:spcPts val="0"/>
              </a:spcBef>
              <a:spcAft>
                <a:spcPts val="0"/>
              </a:spcAft>
            </a:pPr>
            <a:r>
              <a:rPr lang="en-US" sz="3200" b="0" i="0" u="none" strike="noStrike">
                <a:solidFill>
                  <a:srgbClr val="000000"/>
                </a:solidFill>
                <a:effectLst/>
              </a:rPr>
              <a:t>	</a:t>
            </a:r>
            <a:endParaRPr lang="en-US" sz="3200">
              <a:solidFill>
                <a:srgbClr val="000000"/>
              </a:solidFill>
            </a:endParaRPr>
          </a:p>
          <a:p>
            <a:pPr algn="just" rtl="0">
              <a:spcBef>
                <a:spcPts val="0"/>
              </a:spcBef>
              <a:spcAft>
                <a:spcPts val="0"/>
              </a:spcAft>
            </a:pPr>
            <a:r>
              <a:rPr lang="en-US" sz="3200" b="0" i="0" u="none" strike="noStrike">
                <a:solidFill>
                  <a:srgbClr val="000000"/>
                </a:solidFill>
                <a:effectLst/>
              </a:rPr>
              <a:t>The packaging procedure is as follows:</a:t>
            </a:r>
          </a:p>
          <a:p>
            <a:pPr marL="914400" lvl="1" indent="-457200" algn="just">
              <a:buFont typeface="Arial" panose="020B0604020202020204" pitchFamily="34" charset="0"/>
              <a:buChar char="•"/>
            </a:pPr>
            <a:r>
              <a:rPr lang="en-US" sz="3200" b="0" i="0" u="none" strike="noStrike">
                <a:solidFill>
                  <a:srgbClr val="000000"/>
                </a:solidFill>
                <a:effectLst/>
              </a:rPr>
              <a:t>The cardboard flat packs are manually inserted inside the storage/dispensing unit and ejected individually via a drive belt that is powered by a stepper motor</a:t>
            </a:r>
          </a:p>
          <a:p>
            <a:pPr marL="914400" lvl="1" indent="-457200" algn="just">
              <a:buFont typeface="Arial" panose="020B0604020202020204" pitchFamily="34" charset="0"/>
              <a:buChar char="•"/>
            </a:pPr>
            <a:r>
              <a:rPr lang="en-US" sz="3200" b="0" i="0" u="none" strike="noStrike">
                <a:solidFill>
                  <a:srgbClr val="000000"/>
                </a:solidFill>
                <a:effectLst/>
              </a:rPr>
              <a:t>The flat pack is pulled out of the dispenser and opened with the Kinova gripper</a:t>
            </a:r>
          </a:p>
          <a:p>
            <a:pPr marL="914400" lvl="1" indent="-457200" algn="just">
              <a:buFont typeface="Arial" panose="020B0604020202020204" pitchFamily="34" charset="0"/>
              <a:buChar char="•"/>
            </a:pPr>
            <a:r>
              <a:rPr lang="en-US" sz="3200" b="0" i="0" u="none" strike="noStrike">
                <a:solidFill>
                  <a:srgbClr val="000000"/>
                </a:solidFill>
                <a:effectLst/>
              </a:rPr>
              <a:t>The opened box is placed on the re-gripper column </a:t>
            </a:r>
          </a:p>
          <a:p>
            <a:pPr marL="914400" lvl="1" indent="-457200" algn="just">
              <a:buFont typeface="Arial" panose="020B0604020202020204" pitchFamily="34" charset="0"/>
              <a:buChar char="•"/>
            </a:pPr>
            <a:r>
              <a:rPr lang="en-US" sz="3200" b="0" i="0" u="none" strike="noStrike">
                <a:solidFill>
                  <a:srgbClr val="000000"/>
                </a:solidFill>
                <a:effectLst/>
              </a:rPr>
              <a:t>The Kinova arm then re-grips and passes through the fin mechanism to fold the bottom flaps of the box</a:t>
            </a:r>
          </a:p>
          <a:p>
            <a:pPr marL="914400" lvl="1" indent="-457200" algn="just">
              <a:buFont typeface="Arial" panose="020B0604020202020204" pitchFamily="34" charset="0"/>
              <a:buChar char="•"/>
            </a:pPr>
            <a:r>
              <a:rPr lang="en-US" sz="3200" b="0" i="0" u="none" strike="noStrike">
                <a:solidFill>
                  <a:srgbClr val="000000"/>
                </a:solidFill>
                <a:effectLst/>
              </a:rPr>
              <a:t>The folded bottom is placed is positioned in cardboard box support</a:t>
            </a:r>
          </a:p>
          <a:p>
            <a:pPr marL="914400" lvl="1" indent="-457200" algn="just">
              <a:buFont typeface="Arial" panose="020B0604020202020204" pitchFamily="34" charset="0"/>
              <a:buChar char="•"/>
            </a:pPr>
            <a:r>
              <a:rPr lang="en-US" sz="3200" b="0" i="0" u="none" strike="noStrike">
                <a:solidFill>
                  <a:srgbClr val="000000"/>
                </a:solidFill>
                <a:effectLst/>
              </a:rPr>
              <a:t>The secondary Kinova arm then grabs the assembly from the FESTO lineup and places it in the box </a:t>
            </a:r>
          </a:p>
          <a:p>
            <a:pPr marL="914400" lvl="1" indent="-457200" algn="just">
              <a:buFont typeface="Arial" panose="020B0604020202020204" pitchFamily="34" charset="0"/>
              <a:buChar char="•"/>
            </a:pPr>
            <a:r>
              <a:rPr lang="en-US" sz="3200" b="0" i="0" u="none" strike="noStrike">
                <a:solidFill>
                  <a:srgbClr val="000000"/>
                </a:solidFill>
                <a:effectLst/>
              </a:rPr>
              <a:t>The Kinova arm folds the top flaps and places the completed package at the end of the manufacturing line.</a:t>
            </a:r>
          </a:p>
        </p:txBody>
      </p:sp>
      <p:sp>
        <p:nvSpPr>
          <p:cNvPr id="8" name="TextBox 7">
            <a:extLst>
              <a:ext uri="{FF2B5EF4-FFF2-40B4-BE49-F238E27FC236}">
                <a16:creationId xmlns:a16="http://schemas.microsoft.com/office/drawing/2014/main" id="{AA0B7826-7297-490A-BE20-DD5BCEAA08D2}"/>
              </a:ext>
            </a:extLst>
          </p:cNvPr>
          <p:cNvSpPr txBox="1"/>
          <p:nvPr/>
        </p:nvSpPr>
        <p:spPr>
          <a:xfrm>
            <a:off x="914399" y="28128885"/>
            <a:ext cx="8906255" cy="2831544"/>
          </a:xfrm>
          <a:prstGeom prst="rect">
            <a:avLst/>
          </a:prstGeom>
          <a:noFill/>
        </p:spPr>
        <p:txBody>
          <a:bodyPr wrap="square" rtlCol="0">
            <a:spAutoFit/>
          </a:bodyPr>
          <a:lstStyle/>
          <a:p>
            <a:pPr algn="just"/>
            <a:r>
              <a:rPr lang="en-US" sz="3200" b="0" i="0" u="none" strike="noStrike">
                <a:solidFill>
                  <a:srgbClr val="000000"/>
                </a:solidFill>
                <a:effectLst/>
              </a:rPr>
              <a:t>	The packaging process is completed via two diagonally mounted Kinova Gen3Lite Robots and the integrated designs mentioned above. The Kinova robots are equipped with parallel motion two-jawed grippers and controlled via python</a:t>
            </a:r>
            <a:r>
              <a:rPr lang="en-US" sz="1800" b="0" i="0" u="none" strike="noStrike">
                <a:solidFill>
                  <a:srgbClr val="000000"/>
                </a:solidFill>
                <a:effectLst/>
              </a:rPr>
              <a:t>. </a:t>
            </a:r>
          </a:p>
          <a:p>
            <a:endParaRPr lang="en-CA"/>
          </a:p>
        </p:txBody>
      </p:sp>
      <p:pic>
        <p:nvPicPr>
          <p:cNvPr id="5" name="Picture 4">
            <a:extLst>
              <a:ext uri="{FF2B5EF4-FFF2-40B4-BE49-F238E27FC236}">
                <a16:creationId xmlns:a16="http://schemas.microsoft.com/office/drawing/2014/main" id="{2E7B9ABF-6651-4FE9-A4E1-CA71E8904906}"/>
              </a:ext>
            </a:extLst>
          </p:cNvPr>
          <p:cNvPicPr>
            <a:picLocks noChangeAspect="1"/>
          </p:cNvPicPr>
          <p:nvPr/>
        </p:nvPicPr>
        <p:blipFill>
          <a:blip r:embed="rId10"/>
          <a:stretch>
            <a:fillRect/>
          </a:stretch>
        </p:blipFill>
        <p:spPr>
          <a:xfrm>
            <a:off x="1085505" y="22552180"/>
            <a:ext cx="3508029" cy="4870494"/>
          </a:xfrm>
          <a:prstGeom prst="rect">
            <a:avLst/>
          </a:prstGeom>
        </p:spPr>
      </p:pic>
      <p:pic>
        <p:nvPicPr>
          <p:cNvPr id="11" name="Picture 10">
            <a:extLst>
              <a:ext uri="{FF2B5EF4-FFF2-40B4-BE49-F238E27FC236}">
                <a16:creationId xmlns:a16="http://schemas.microsoft.com/office/drawing/2014/main" id="{BC6ADDAB-ADBA-4609-864A-4390FBEAC585}"/>
              </a:ext>
            </a:extLst>
          </p:cNvPr>
          <p:cNvPicPr>
            <a:picLocks noChangeAspect="1"/>
          </p:cNvPicPr>
          <p:nvPr/>
        </p:nvPicPr>
        <p:blipFill>
          <a:blip r:embed="rId11"/>
          <a:stretch>
            <a:fillRect/>
          </a:stretch>
        </p:blipFill>
        <p:spPr>
          <a:xfrm>
            <a:off x="4593534" y="23037763"/>
            <a:ext cx="5079564" cy="3894062"/>
          </a:xfrm>
          <a:prstGeom prst="rect">
            <a:avLst/>
          </a:prstGeom>
        </p:spPr>
      </p:pic>
      <p:pic>
        <p:nvPicPr>
          <p:cNvPr id="4" name="Picture 3">
            <a:extLst>
              <a:ext uri="{FF2B5EF4-FFF2-40B4-BE49-F238E27FC236}">
                <a16:creationId xmlns:a16="http://schemas.microsoft.com/office/drawing/2014/main" id="{D7D79C5B-4229-4521-A3BF-DCC1171F5ED4}"/>
              </a:ext>
            </a:extLst>
          </p:cNvPr>
          <p:cNvPicPr>
            <a:picLocks noChangeAspect="1"/>
          </p:cNvPicPr>
          <p:nvPr/>
        </p:nvPicPr>
        <p:blipFill>
          <a:blip r:embed="rId12"/>
          <a:stretch>
            <a:fillRect/>
          </a:stretch>
        </p:blipFill>
        <p:spPr>
          <a:xfrm>
            <a:off x="11119500" y="29860133"/>
            <a:ext cx="10679391" cy="7660436"/>
          </a:xfrm>
          <a:prstGeom prst="rect">
            <a:avLst/>
          </a:prstGeom>
        </p:spPr>
      </p:pic>
      <p:sp>
        <p:nvSpPr>
          <p:cNvPr id="9" name="TextBox 8">
            <a:extLst>
              <a:ext uri="{FF2B5EF4-FFF2-40B4-BE49-F238E27FC236}">
                <a16:creationId xmlns:a16="http://schemas.microsoft.com/office/drawing/2014/main" id="{026C401D-CE3B-4131-BDDD-0147597488A2}"/>
              </a:ext>
            </a:extLst>
          </p:cNvPr>
          <p:cNvSpPr txBox="1"/>
          <p:nvPr/>
        </p:nvSpPr>
        <p:spPr>
          <a:xfrm>
            <a:off x="23070019" y="14661757"/>
            <a:ext cx="8906256" cy="2554545"/>
          </a:xfrm>
          <a:prstGeom prst="rect">
            <a:avLst/>
          </a:prstGeom>
          <a:noFill/>
        </p:spPr>
        <p:txBody>
          <a:bodyPr wrap="square" rtlCol="0">
            <a:spAutoFit/>
          </a:bodyPr>
          <a:lstStyle/>
          <a:p>
            <a:pPr marR="0" lvl="0" algn="just" defTabSz="914400" rtl="0" eaLnBrk="1" fontAlgn="auto" latinLnBrk="0" hangingPunct="1">
              <a:lnSpc>
                <a:spcPct val="100000"/>
              </a:lnSpc>
              <a:spcBef>
                <a:spcPts val="0"/>
              </a:spcBef>
              <a:spcAft>
                <a:spcPts val="0"/>
              </a:spcAft>
              <a:buClrTx/>
              <a:buSzTx/>
              <a:tabLst>
                <a:tab pos="498475" algn="l"/>
              </a:tabLst>
              <a:defRPr/>
            </a:pPr>
            <a:r>
              <a:rPr lang="en-US" sz="3200">
                <a:latin typeface="Calibri" panose="020F0502020204030204" pitchFamily="34" charset="0"/>
              </a:rPr>
              <a:t>	</a:t>
            </a:r>
            <a:r>
              <a:rPr kumimoji="0" lang="en-US" sz="3200" i="0" u="none" strike="noStrike" kern="1200" cap="none" spc="0" normalizeH="0" baseline="0" noProof="0">
                <a:ln>
                  <a:noFill/>
                </a:ln>
                <a:effectLst/>
                <a:uLnTx/>
                <a:uFillTx/>
                <a:latin typeface="Calibri" panose="020F0502020204030204" pitchFamily="34" charset="0"/>
                <a:ea typeface="+mn-ea"/>
                <a:cs typeface="+mn-cs"/>
              </a:rPr>
              <a:t>As previously mentioned, the current model is only capable of semi-consistent packaging. This is primarily due to the following issues:</a:t>
            </a:r>
            <a:endParaRPr lang="en-US" sz="3200">
              <a:latin typeface="Calibri" panose="020F0502020204030204" pitchFamily="34" charset="0"/>
            </a:endParaRPr>
          </a:p>
          <a:p>
            <a:pPr marL="914400" lvl="1" indent="-457200" algn="just">
              <a:buFont typeface="Arial" panose="020B0604020202020204" pitchFamily="34" charset="0"/>
              <a:buChar char="•"/>
              <a:tabLst>
                <a:tab pos="498475" algn="l"/>
              </a:tabLst>
              <a:defRPr/>
            </a:pPr>
            <a:r>
              <a:rPr kumimoji="0" lang="en-US" sz="3200" i="0" u="none" strike="noStrike" kern="1200" cap="none" spc="0" normalizeH="0" baseline="0" noProof="0">
                <a:ln>
                  <a:noFill/>
                </a:ln>
                <a:effectLst/>
                <a:uLnTx/>
                <a:uFillTx/>
                <a:latin typeface="Calibri" panose="020F0502020204030204" pitchFamily="34" charset="0"/>
                <a:ea typeface="+mn-ea"/>
                <a:cs typeface="+mn-cs"/>
              </a:rPr>
              <a:t>Sensitivity to the environment</a:t>
            </a:r>
          </a:p>
          <a:p>
            <a:pPr marL="914400" lvl="1" indent="-457200" algn="just">
              <a:buFont typeface="Arial" panose="020B0604020202020204" pitchFamily="34" charset="0"/>
              <a:buChar char="•"/>
              <a:tabLst>
                <a:tab pos="498475" algn="l"/>
              </a:tabLst>
              <a:defRPr/>
            </a:pPr>
            <a:r>
              <a:rPr kumimoji="0" lang="en-US" sz="3200" i="0" u="none" strike="noStrike" kern="1200" cap="none" spc="0" normalizeH="0" baseline="0" noProof="0">
                <a:ln>
                  <a:noFill/>
                </a:ln>
                <a:effectLst/>
                <a:uLnTx/>
                <a:uFillTx/>
                <a:latin typeface="Calibri" panose="020F0502020204030204" pitchFamily="34" charset="0"/>
                <a:ea typeface="+mn-ea"/>
                <a:cs typeface="+mn-cs"/>
              </a:rPr>
              <a:t>Robustness of equipment</a:t>
            </a:r>
            <a:endParaRPr lang="en-CA"/>
          </a:p>
        </p:txBody>
      </p:sp>
      <p:sp>
        <p:nvSpPr>
          <p:cNvPr id="33" name="TextBox 32">
            <a:extLst>
              <a:ext uri="{FF2B5EF4-FFF2-40B4-BE49-F238E27FC236}">
                <a16:creationId xmlns:a16="http://schemas.microsoft.com/office/drawing/2014/main" id="{718ABC32-8096-41AF-9880-2195D67DD249}"/>
              </a:ext>
            </a:extLst>
          </p:cNvPr>
          <p:cNvSpPr txBox="1"/>
          <p:nvPr/>
        </p:nvSpPr>
        <p:spPr>
          <a:xfrm>
            <a:off x="13083569" y="37552721"/>
            <a:ext cx="6751253"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a:ln>
                  <a:noFill/>
                </a:ln>
                <a:solidFill>
                  <a:prstClr val="black"/>
                </a:solidFill>
                <a:effectLst/>
                <a:uLnTx/>
                <a:uFillTx/>
                <a:latin typeface="Calibri" panose="020F0502020204030204"/>
                <a:ea typeface="+mn-ea"/>
                <a:cs typeface="+mn-cs"/>
              </a:rPr>
              <a:t>Figure </a:t>
            </a:r>
            <a:r>
              <a:rPr lang="en-US" sz="3200" i="1">
                <a:solidFill>
                  <a:prstClr val="black"/>
                </a:solidFill>
                <a:latin typeface="Calibri" panose="020F0502020204030204"/>
              </a:rPr>
              <a:t>5</a:t>
            </a:r>
            <a:r>
              <a:rPr kumimoji="0" lang="en-US" sz="3200" b="0" i="1" u="none" strike="noStrike" kern="1200" cap="none" spc="0" normalizeH="0" baseline="0" noProof="0">
                <a:ln>
                  <a:noFill/>
                </a:ln>
                <a:solidFill>
                  <a:prstClr val="black"/>
                </a:solidFill>
                <a:effectLst/>
                <a:uLnTx/>
                <a:uFillTx/>
                <a:latin typeface="Calibri" panose="020F0502020204030204"/>
                <a:ea typeface="+mn-ea"/>
                <a:cs typeface="+mn-cs"/>
              </a:rPr>
              <a:t>. C</a:t>
            </a:r>
            <a:r>
              <a:rPr lang="en-US" sz="3200" i="1">
                <a:solidFill>
                  <a:prstClr val="black"/>
                </a:solidFill>
                <a:latin typeface="Calibri" panose="020F0502020204030204"/>
              </a:rPr>
              <a:t>IROS simulation environment</a:t>
            </a:r>
            <a:endParaRPr kumimoji="0" lang="en-CA" sz="3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TextBox 33">
            <a:extLst>
              <a:ext uri="{FF2B5EF4-FFF2-40B4-BE49-F238E27FC236}">
                <a16:creationId xmlns:a16="http://schemas.microsoft.com/office/drawing/2014/main" id="{BFE9A840-3DF8-42A2-9398-CD4388201095}"/>
              </a:ext>
            </a:extLst>
          </p:cNvPr>
          <p:cNvSpPr txBox="1"/>
          <p:nvPr/>
        </p:nvSpPr>
        <p:spPr>
          <a:xfrm>
            <a:off x="2569715" y="27387913"/>
            <a:ext cx="5595622" cy="584775"/>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a:ln>
                  <a:noFill/>
                </a:ln>
                <a:solidFill>
                  <a:prstClr val="black"/>
                </a:solidFill>
                <a:effectLst/>
                <a:uLnTx/>
                <a:uFillTx/>
                <a:latin typeface="Calibri" panose="020F0502020204030204"/>
                <a:ea typeface="+mn-ea"/>
                <a:cs typeface="+mn-cs"/>
              </a:rPr>
              <a:t>Figure 1. </a:t>
            </a:r>
            <a:r>
              <a:rPr lang="en-US" sz="3200" i="1">
                <a:solidFill>
                  <a:prstClr val="black"/>
                </a:solidFill>
                <a:latin typeface="Calibri" panose="020F0502020204030204"/>
              </a:rPr>
              <a:t>Flatpack Dispenser</a:t>
            </a:r>
            <a:endParaRPr kumimoji="0" lang="en-CA" sz="32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aphicFrame>
        <p:nvGraphicFramePr>
          <p:cNvPr id="35" name="Chart 34">
            <a:extLst>
              <a:ext uri="{FF2B5EF4-FFF2-40B4-BE49-F238E27FC236}">
                <a16:creationId xmlns:a16="http://schemas.microsoft.com/office/drawing/2014/main" id="{F02B5E79-4B56-4FCF-B81E-AE5329B45B4C}"/>
              </a:ext>
            </a:extLst>
          </p:cNvPr>
          <p:cNvGraphicFramePr>
            <a:graphicFrameLocks/>
          </p:cNvGraphicFramePr>
          <p:nvPr>
            <p:extLst>
              <p:ext uri="{D42A27DB-BD31-4B8C-83A1-F6EECF244321}">
                <p14:modId xmlns:p14="http://schemas.microsoft.com/office/powerpoint/2010/main" val="2554960886"/>
              </p:ext>
            </p:extLst>
          </p:nvPr>
        </p:nvGraphicFramePr>
        <p:xfrm>
          <a:off x="22851701" y="6300712"/>
          <a:ext cx="9497739" cy="7288182"/>
        </p:xfrm>
        <a:graphic>
          <a:graphicData uri="http://schemas.openxmlformats.org/drawingml/2006/chart">
            <c:chart xmlns:c="http://schemas.openxmlformats.org/drawingml/2006/chart" xmlns:r="http://schemas.openxmlformats.org/officeDocument/2006/relationships" r:id="rId13"/>
          </a:graphicData>
        </a:graphic>
      </p:graphicFrame>
      <p:sp>
        <p:nvSpPr>
          <p:cNvPr id="36" name="TextBox 35">
            <a:extLst>
              <a:ext uri="{FF2B5EF4-FFF2-40B4-BE49-F238E27FC236}">
                <a16:creationId xmlns:a16="http://schemas.microsoft.com/office/drawing/2014/main" id="{EAC68FBD-926C-4FDA-8C09-9558F14438BB}"/>
              </a:ext>
            </a:extLst>
          </p:cNvPr>
          <p:cNvSpPr txBox="1"/>
          <p:nvPr/>
        </p:nvSpPr>
        <p:spPr>
          <a:xfrm>
            <a:off x="22887046" y="13584539"/>
            <a:ext cx="9278029" cy="1077218"/>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a:ln>
                  <a:noFill/>
                </a:ln>
                <a:solidFill>
                  <a:prstClr val="black"/>
                </a:solidFill>
                <a:effectLst/>
                <a:uLnTx/>
                <a:uFillTx/>
                <a:latin typeface="Calibri" panose="020F0502020204030204"/>
                <a:ea typeface="+mn-ea"/>
                <a:cs typeface="+mn-cs"/>
              </a:rPr>
              <a:t>Figure 6. Cost of manual packaging vs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1" u="none" strike="noStrike" kern="1200" cap="none" spc="0" normalizeH="0" baseline="0" noProof="0">
                <a:ln>
                  <a:noFill/>
                </a:ln>
                <a:solidFill>
                  <a:prstClr val="black"/>
                </a:solidFill>
                <a:effectLst/>
                <a:uLnTx/>
                <a:uFillTx/>
                <a:latin typeface="Calibri" panose="020F0502020204030204"/>
                <a:ea typeface="+mn-ea"/>
                <a:cs typeface="+mn-cs"/>
              </a:rPr>
              <a:t>robot packaging</a:t>
            </a:r>
            <a:endParaRPr kumimoji="0" lang="en-CA" sz="3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Text Box 12">
            <a:extLst>
              <a:ext uri="{FF2B5EF4-FFF2-40B4-BE49-F238E27FC236}">
                <a16:creationId xmlns:a16="http://schemas.microsoft.com/office/drawing/2014/main" id="{F7606CED-28F9-4CFE-ABF7-AD8089C1264E}"/>
              </a:ext>
            </a:extLst>
          </p:cNvPr>
          <p:cNvSpPr txBox="1">
            <a:spLocks noChangeArrowheads="1"/>
          </p:cNvSpPr>
          <p:nvPr/>
        </p:nvSpPr>
        <p:spPr bwMode="auto">
          <a:xfrm>
            <a:off x="10521249" y="38214113"/>
            <a:ext cx="11868912" cy="4124168"/>
          </a:xfrm>
          <a:prstGeom prst="rect">
            <a:avLst/>
          </a:prstGeom>
          <a:noFill/>
          <a:ln w="12700">
            <a:noFill/>
            <a:miter lim="800000"/>
            <a:headEnd/>
            <a:tailEnd/>
          </a:ln>
        </p:spPr>
        <p:txBody>
          <a:bodyPr wrap="square" lIns="91421" tIns="91421" rIns="91421" bIns="91421">
            <a:spAutoFit/>
          </a:bodyPr>
          <a:lstStyle/>
          <a:p>
            <a:pPr marL="0" marR="0" lvl="0" indent="0" algn="just" defTabSz="914400" rtl="0" eaLnBrk="1" fontAlgn="auto" latinLnBrk="0" hangingPunct="1">
              <a:lnSpc>
                <a:spcPct val="100000"/>
              </a:lnSpc>
              <a:spcBef>
                <a:spcPts val="0"/>
              </a:spcBef>
              <a:spcAft>
                <a:spcPts val="0"/>
              </a:spcAft>
              <a:buClrTx/>
              <a:buSzTx/>
              <a:buFontTx/>
              <a:buNone/>
              <a:tabLst>
                <a:tab pos="498475" algn="l"/>
              </a:tabLst>
              <a:defRPr/>
            </a:pPr>
            <a:r>
              <a:rPr lang="en-US" sz="3200">
                <a:latin typeface="Calibri" panose="020F0502020204030204" pitchFamily="34" charset="0"/>
              </a:rPr>
              <a:t>The graph in Figure 6. shows the relationship between the upfront operational cost, versus the amount of products needed to be packaged yearly, of a robotic packaging station versus manually packaging products. Due to the high upfront cost of the robots, it will take just over a year for a fully utilized packaging station to economically outperform manual </a:t>
            </a:r>
            <a:r>
              <a:rPr lang="en-US" sz="3200" err="1">
                <a:latin typeface="Calibri" panose="020F0502020204030204" pitchFamily="34" charset="0"/>
              </a:rPr>
              <a:t>labour</a:t>
            </a:r>
            <a:r>
              <a:rPr lang="en-US" sz="3200">
                <a:latin typeface="Calibri" panose="020F0502020204030204" pitchFamily="34" charset="0"/>
              </a:rPr>
              <a:t>. The operational cost of a fully utilized packaging station would be $62.76, compared to the manual cost to package the same amount of products of $32,850.</a:t>
            </a:r>
            <a:endParaRPr lang="en-US" sz="3200">
              <a:highlight>
                <a:srgbClr val="FFFF00"/>
              </a:highlight>
              <a:latin typeface="Calibri" panose="020F0502020204030204" pitchFamily="34" charset="0"/>
            </a:endParaRPr>
          </a:p>
        </p:txBody>
      </p:sp>
      <p:sp>
        <p:nvSpPr>
          <p:cNvPr id="10" name="TextBox 9">
            <a:extLst>
              <a:ext uri="{FF2B5EF4-FFF2-40B4-BE49-F238E27FC236}">
                <a16:creationId xmlns:a16="http://schemas.microsoft.com/office/drawing/2014/main" id="{5F619F58-F2C5-453D-85AD-14B0A1C1B1CB}"/>
              </a:ext>
            </a:extLst>
          </p:cNvPr>
          <p:cNvSpPr txBox="1"/>
          <p:nvPr/>
        </p:nvSpPr>
        <p:spPr>
          <a:xfrm>
            <a:off x="10521249" y="27590027"/>
            <a:ext cx="11865422" cy="2062103"/>
          </a:xfrm>
          <a:prstGeom prst="rect">
            <a:avLst/>
          </a:prstGeom>
          <a:noFill/>
        </p:spPr>
        <p:txBody>
          <a:bodyPr wrap="square" rtlCol="0">
            <a:spAutoFit/>
          </a:bodyPr>
          <a:lstStyle/>
          <a:p>
            <a:pPr algn="just"/>
            <a:r>
              <a:rPr lang="en-US" sz="3200">
                <a:solidFill>
                  <a:srgbClr val="000000"/>
                </a:solidFill>
              </a:rPr>
              <a:t>	The entire packaging procedure has been simulated in a virtual learning environment, CIROS Studio. The simulation is achieved by setting workstations, programming robots and modifying robot positions, and analyzing the gauge and bend of folding cardboard.</a:t>
            </a:r>
            <a:endParaRPr lang="en-CA"/>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F8BA2CD46EA504E863AC9B3D9A6AD3F" ma:contentTypeVersion="5" ma:contentTypeDescription="Create a new document." ma:contentTypeScope="" ma:versionID="f29515267cd712b8d2814d1650d7323e">
  <xsd:schema xmlns:xsd="http://www.w3.org/2001/XMLSchema" xmlns:xs="http://www.w3.org/2001/XMLSchema" xmlns:p="http://schemas.microsoft.com/office/2006/metadata/properties" xmlns:ns3="2c856e24-5248-421e-b19f-b599714b98fc" xmlns:ns4="0fee23fc-d23c-4644-8bb9-ef663a768f8a" targetNamespace="http://schemas.microsoft.com/office/2006/metadata/properties" ma:root="true" ma:fieldsID="30487588db14a3e94bc29b1f0e5893e1" ns3:_="" ns4:_="">
    <xsd:import namespace="2c856e24-5248-421e-b19f-b599714b98fc"/>
    <xsd:import namespace="0fee23fc-d23c-4644-8bb9-ef663a768f8a"/>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c856e24-5248-421e-b19f-b599714b98f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fee23fc-d23c-4644-8bb9-ef663a768f8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F279F4B-CF5A-434E-86AF-7E1B672C7BA0}">
  <ds:schemaRefs>
    <ds:schemaRef ds:uri="http://schemas.microsoft.com/sharepoint/v3/contenttype/forms"/>
  </ds:schemaRefs>
</ds:datastoreItem>
</file>

<file path=customXml/itemProps2.xml><?xml version="1.0" encoding="utf-8"?>
<ds:datastoreItem xmlns:ds="http://schemas.openxmlformats.org/officeDocument/2006/customXml" ds:itemID="{73501996-97CF-496B-B203-495B6C642B45}">
  <ds:schemaRefs>
    <ds:schemaRef ds:uri="0fee23fc-d23c-4644-8bb9-ef663a768f8a"/>
    <ds:schemaRef ds:uri="2c856e24-5248-421e-b19f-b599714b98f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4679045-14F9-4B57-A521-902A9873F3D7}">
  <ds:schemaRefs>
    <ds:schemaRef ds:uri="0fee23fc-d23c-4644-8bb9-ef663a768f8a"/>
    <ds:schemaRef ds:uri="2c856e24-5248-421e-b19f-b599714b98f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1281</Words>
  <Application>Microsoft Office PowerPoint</Application>
  <PresentationFormat>Custom</PresentationFormat>
  <Paragraphs>60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Century Gothic</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zkelly01@student.ubc.ca</dc:creator>
  <cp:lastModifiedBy>bennyboo@student.ubc.ca</cp:lastModifiedBy>
  <cp:revision>1</cp:revision>
  <dcterms:created xsi:type="dcterms:W3CDTF">2022-03-24T18:21:58Z</dcterms:created>
  <dcterms:modified xsi:type="dcterms:W3CDTF">2022-03-31T05:56:39Z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0x0101001F8BA2CD46EA504E863AC9B3D9A6AD3F</vt:lpwstr>
  </property>
</Properties>
</file>